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 групам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AE-4121-B541-1AA7C1DA75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AE-4121-B541-1AA7C1DA75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AE-4121-B541-1AA7C1DA75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AE-4121-B541-1AA7C1DA75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AE-4121-B541-1AA7C1DA75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AE-4121-B541-1AA7C1DA75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1AE-4121-B541-1AA7C1DA75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1AE-4121-B541-1AA7C1DA75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Аркуш1!$A$2:$A$9</c:f>
              <c:strCache>
                <c:ptCount val="8"/>
                <c:pt idx="0">
                  <c:v>група 9-1</c:v>
                </c:pt>
                <c:pt idx="1">
                  <c:v>група 9-2</c:v>
                </c:pt>
                <c:pt idx="2">
                  <c:v>група 10-1</c:v>
                </c:pt>
                <c:pt idx="3">
                  <c:v>група 10-2</c:v>
                </c:pt>
                <c:pt idx="4">
                  <c:v>група 10-3</c:v>
                </c:pt>
                <c:pt idx="5">
                  <c:v>група 11-1</c:v>
                </c:pt>
                <c:pt idx="6">
                  <c:v>група 11-2</c:v>
                </c:pt>
                <c:pt idx="7">
                  <c:v>група 11-3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19</c:v>
                </c:pt>
                <c:pt idx="1">
                  <c:v>28</c:v>
                </c:pt>
                <c:pt idx="2">
                  <c:v>22</c:v>
                </c:pt>
                <c:pt idx="3">
                  <c:v>29</c:v>
                </c:pt>
                <c:pt idx="4">
                  <c:v>22</c:v>
                </c:pt>
                <c:pt idx="5">
                  <c:v>13</c:v>
                </c:pt>
                <c:pt idx="6">
                  <c:v>19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2-4EF9-B1EC-6C96B229C6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70078740157479"/>
          <c:y val="0.22884908779225591"/>
          <c:w val="0.19392421259842524"/>
          <c:h val="0.490399576131915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По рокам навчання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0D-4469-9DE7-FEF5B1E899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0D-4469-9DE7-FEF5B1E899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0D-4469-9DE7-FEF5B1E8998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Аркуш1!$A$2:$A$4</c:f>
              <c:strCache>
                <c:ptCount val="3"/>
                <c:pt idx="0">
                  <c:v>1-й рік</c:v>
                </c:pt>
                <c:pt idx="1">
                  <c:v>2-й рік</c:v>
                </c:pt>
                <c:pt idx="2">
                  <c:v>3-й рік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69</c:v>
                </c:pt>
                <c:pt idx="1">
                  <c:v>84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9-48E3-B530-9080B27B4A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21641240157473"/>
          <c:y val="0.34664964649054836"/>
          <c:w val="0.1112835875984252"/>
          <c:h val="0.261829523755565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7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71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8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2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73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91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638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4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10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4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FFE65E-C2E1-452E-A217-A48FA3E21E57}" type="datetimeFigureOut">
              <a:rPr lang="uk-UA" smtClean="0"/>
              <a:t>21.02.2023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4CA910-5650-41BF-A08E-4A52B90534CB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0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AF18B-7BA0-41A1-DA79-C531535D6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4793943"/>
            <a:ext cx="8074241" cy="1944210"/>
          </a:xfrm>
        </p:spPr>
        <p:txBody>
          <a:bodyPr/>
          <a:lstStyle/>
          <a:p>
            <a:pPr algn="ctr"/>
            <a:r>
              <a:rPr lang="uk-UA" dirty="0"/>
              <a:t>Анкетування учнів</a:t>
            </a:r>
            <a:br>
              <a:rPr lang="uk-UA" dirty="0"/>
            </a:br>
            <a:r>
              <a:rPr lang="uk-UA" dirty="0"/>
              <a:t>пройшли анкетування </a:t>
            </a:r>
            <a:br>
              <a:rPr lang="uk-UA" dirty="0"/>
            </a:br>
            <a:r>
              <a:rPr lang="uk-UA" dirty="0"/>
              <a:t>166 учнів з 224 (74%)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49B11B-5A3B-3443-2D90-AF1D29A3D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/>
              <a:t>Лютий 2023</a:t>
            </a:r>
          </a:p>
        </p:txBody>
      </p:sp>
    </p:spTree>
    <p:extLst>
      <p:ext uri="{BB962C8B-B14F-4D97-AF65-F5344CB8AC3E}">
        <p14:creationId xmlns:p14="http://schemas.microsoft.com/office/powerpoint/2010/main" val="415948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Викладачі дотримуються правил безпеки, завжди  переривають заняття під час оголошення тривоги&#10;. Кількість відповідей: 166 відповідей.">
            <a:extLst>
              <a:ext uri="{FF2B5EF4-FFF2-40B4-BE49-F238E27FC236}">
                <a16:creationId xmlns:a16="http://schemas.microsoft.com/office/drawing/2014/main" id="{05AD217B-D147-153F-EF6B-41F9F7CE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3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Викладачі володіють культурою мови, чіткістю дикції, темпом викладення матеріалу&#10;. Кількість відповідей: 166 відповідей.">
            <a:extLst>
              <a:ext uri="{FF2B5EF4-FFF2-40B4-BE49-F238E27FC236}">
                <a16:creationId xmlns:a16="http://schemas.microsoft.com/office/drawing/2014/main" id="{1BAD00D1-C925-D096-2161-D0469757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2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Матеріал на заняттях подається зрозуміло, доступно, логічно та послідовно&#10;. Кількість відповідей: 166 відповідей.">
            <a:extLst>
              <a:ext uri="{FF2B5EF4-FFF2-40B4-BE49-F238E27FC236}">
                <a16:creationId xmlns:a16="http://schemas.microsoft.com/office/drawing/2014/main" id="{1BA49871-468E-C7A7-D9E6-253FB2DC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39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При оцінюванні  викладачі не порівнюють Вас з іншими учнями, а оцінюють лише особисті досягнення та Ваші знання &#10;. Кількість відповідей: 166 відповідей.">
            <a:extLst>
              <a:ext uri="{FF2B5EF4-FFF2-40B4-BE49-F238E27FC236}">
                <a16:creationId xmlns:a16="http://schemas.microsoft.com/office/drawing/2014/main" id="{CD9A608A-5489-BBD1-A1D9-74AC5DC3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66B9C6-B413-84E0-F719-A53A1D2903C3}"/>
              </a:ext>
            </a:extLst>
          </p:cNvPr>
          <p:cNvSpPr txBox="1"/>
          <p:nvPr/>
        </p:nvSpPr>
        <p:spPr>
          <a:xfrm>
            <a:off x="4873840" y="376413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4,2%</a:t>
            </a:r>
          </a:p>
        </p:txBody>
      </p:sp>
    </p:spTree>
    <p:extLst>
      <p:ext uri="{BB962C8B-B14F-4D97-AF65-F5344CB8AC3E}">
        <p14:creationId xmlns:p14="http://schemas.microsoft.com/office/powerpoint/2010/main" val="365376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 Оцінювання результатів Вашого навчання  викладачами є справедливим та об’єктивним&#10;. Кількість відповідей: 166 відповідей.">
            <a:extLst>
              <a:ext uri="{FF2B5EF4-FFF2-40B4-BE49-F238E27FC236}">
                <a16:creationId xmlns:a16="http://schemas.microsoft.com/office/drawing/2014/main" id="{93107F79-80B3-19C5-E307-2D5B59B9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CF31F4-FB1C-3688-73BA-FE52CCB3088D}"/>
              </a:ext>
            </a:extLst>
          </p:cNvPr>
          <p:cNvSpPr txBox="1"/>
          <p:nvPr/>
        </p:nvSpPr>
        <p:spPr>
          <a:xfrm>
            <a:off x="4749553" y="333800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4,2%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26B04-4A62-B575-3CD2-A4DFEA0C2F8F}"/>
              </a:ext>
            </a:extLst>
          </p:cNvPr>
          <p:cNvSpPr txBox="1"/>
          <p:nvPr/>
        </p:nvSpPr>
        <p:spPr>
          <a:xfrm>
            <a:off x="4883883" y="359545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3,6%</a:t>
            </a:r>
          </a:p>
        </p:txBody>
      </p:sp>
    </p:spTree>
    <p:extLst>
      <p:ext uri="{BB962C8B-B14F-4D97-AF65-F5344CB8AC3E}">
        <p14:creationId xmlns:p14="http://schemas.microsoft.com/office/powerpoint/2010/main" val="340369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Якщо пройдений матеріал не зрозумілий Вам, або комусь із Ваших одногрупників, викладачі повторюють матеріал, намагаючись викласти його зрозуміліше&#10;. Кількість відповідей: 166 відповідей.">
            <a:extLst>
              <a:ext uri="{FF2B5EF4-FFF2-40B4-BE49-F238E27FC236}">
                <a16:creationId xmlns:a16="http://schemas.microsoft.com/office/drawing/2014/main" id="{067428C7-20AE-497A-62F0-0F30FC4C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2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Якщо  урок через тривогу чи відключення світла не був проведений у повному обсязі, викладачі дають змогу учням опанувати навчальний матеріал у позаурочний час (відео, конспект, консультації тощо)&#10;. Кількість відповідей: 166 відповідей.">
            <a:extLst>
              <a:ext uri="{FF2B5EF4-FFF2-40B4-BE49-F238E27FC236}">
                <a16:creationId xmlns:a16="http://schemas.microsoft.com/office/drawing/2014/main" id="{D47E9528-0A80-926B-333B-5F697B90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3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На заняттях з цих предметів Ви можете вільно проявляти творчість, не боючись критики від викладача або інших учнів (можливо вибрати декілька відповідей)&#10;. Кількість відповідей: 166 відповідей.">
            <a:extLst>
              <a:ext uri="{FF2B5EF4-FFF2-40B4-BE49-F238E27FC236}">
                <a16:creationId xmlns:a16="http://schemas.microsoft.com/office/drawing/2014/main" id="{9488F6D7-981D-1E29-CB3F-FA071686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5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1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іаграма відповідей у Формах. Назва запитання: Заняття з таких предметів допомагають Вам розкривати свої можливості та здібності (можливо вибрати декілька відповідей)&#10;. Кількість відповідей: 166 відповідей.">
            <a:extLst>
              <a:ext uri="{FF2B5EF4-FFF2-40B4-BE49-F238E27FC236}">
                <a16:creationId xmlns:a16="http://schemas.microsoft.com/office/drawing/2014/main" id="{B89D7FA1-9A06-29D2-6588-7019A9FF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0"/>
            <a:ext cx="1065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0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іаграма відповідей у Формах. Назва запитання: Спілкуватися з викладачами цих предметів завжди результативно: Ви маєте змогу детально дізнатися про свої успіхи  та про рекомендації щодо подальшого навчання (можливо вибрати декілька відповідей)&#10;. Кількість відповідей: 166 відповідей.">
            <a:extLst>
              <a:ext uri="{FF2B5EF4-FFF2-40B4-BE49-F238E27FC236}">
                <a16:creationId xmlns:a16="http://schemas.microsoft.com/office/drawing/2014/main" id="{5997CB12-7A8B-E4F4-82FD-F8CE8CAF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0"/>
            <a:ext cx="10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0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E8E4F597-2D90-D9CA-BAFB-B9808DE61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918405"/>
              </p:ext>
            </p:extLst>
          </p:nvPr>
        </p:nvGraphicFramePr>
        <p:xfrm>
          <a:off x="398509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D8A8B7-06A2-A52D-4698-2F66F7F56E29}"/>
              </a:ext>
            </a:extLst>
          </p:cNvPr>
          <p:cNvSpPr txBox="1"/>
          <p:nvPr/>
        </p:nvSpPr>
        <p:spPr>
          <a:xfrm>
            <a:off x="9445841" y="905522"/>
            <a:ext cx="10615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9-1 – 19</a:t>
            </a:r>
          </a:p>
          <a:p>
            <a:r>
              <a:rPr lang="uk-UA" dirty="0"/>
              <a:t>9-2 – 28</a:t>
            </a:r>
          </a:p>
          <a:p>
            <a:r>
              <a:rPr lang="uk-UA" dirty="0"/>
              <a:t>10-1 – 21</a:t>
            </a:r>
          </a:p>
          <a:p>
            <a:r>
              <a:rPr lang="uk-UA" dirty="0"/>
              <a:t>10-2 – 29</a:t>
            </a:r>
          </a:p>
          <a:p>
            <a:r>
              <a:rPr lang="uk-UA" dirty="0"/>
              <a:t>10-3 – 22</a:t>
            </a:r>
          </a:p>
          <a:p>
            <a:r>
              <a:rPr lang="uk-UA" dirty="0"/>
              <a:t>11-1 – 13</a:t>
            </a:r>
          </a:p>
          <a:p>
            <a:r>
              <a:rPr lang="uk-UA" dirty="0"/>
              <a:t>11-2 – 19</a:t>
            </a:r>
          </a:p>
          <a:p>
            <a:r>
              <a:rPr lang="uk-UA" dirty="0"/>
              <a:t>11-3 – 14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278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іаграма відповідей у Формах. Назва запитання: Назвіть від одного до трьох предметів, на заняття з яких Ви не маєте бажання ходити (внутрішній страх, дискомфорт, нецікавість тощо)&#10;. Кількість відповідей: 166 відповідей.">
            <a:extLst>
              <a:ext uri="{FF2B5EF4-FFF2-40B4-BE49-F238E27FC236}">
                <a16:creationId xmlns:a16="http://schemas.microsoft.com/office/drawing/2014/main" id="{5420EC57-C311-360E-E555-3E08B8BC1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0"/>
            <a:ext cx="10217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2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іаграма відповідей у Формах. Назва запитання: Для навчання викладачі використовують сучасні інформаційно-комунікаційні технології&#10;. Кількість відповідей: 166 відповідей.">
            <a:extLst>
              <a:ext uri="{FF2B5EF4-FFF2-40B4-BE49-F238E27FC236}">
                <a16:creationId xmlns:a16="http://schemas.microsoft.com/office/drawing/2014/main" id="{9A8895FE-A6F6-BCD6-A38A-35C8AB5A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0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іаграма відповідей у Формах. Назва запитання: Навчальний матеріал на заняттях подається державною мовою&#10;. Кількість відповідей: 166 відповідей.">
            <a:extLst>
              <a:ext uri="{FF2B5EF4-FFF2-40B4-BE49-F238E27FC236}">
                <a16:creationId xmlns:a16="http://schemas.microsoft.com/office/drawing/2014/main" id="{46741AF8-583B-EA26-4C05-3A1960632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45A8D1-656A-FC58-0D5C-30C9A8A15310}"/>
              </a:ext>
            </a:extLst>
          </p:cNvPr>
          <p:cNvSpPr txBox="1"/>
          <p:nvPr/>
        </p:nvSpPr>
        <p:spPr>
          <a:xfrm>
            <a:off x="4785063" y="342820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4,8%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F4AC8-7EA3-B788-ADB1-887947709635}"/>
              </a:ext>
            </a:extLst>
          </p:cNvPr>
          <p:cNvSpPr txBox="1"/>
          <p:nvPr/>
        </p:nvSpPr>
        <p:spPr>
          <a:xfrm>
            <a:off x="5454478" y="368423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1,8%</a:t>
            </a:r>
          </a:p>
        </p:txBody>
      </p:sp>
    </p:spTree>
    <p:extLst>
      <p:ext uri="{BB962C8B-B14F-4D97-AF65-F5344CB8AC3E}">
        <p14:creationId xmlns:p14="http://schemas.microsoft.com/office/powerpoint/2010/main" val="2318918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іаграма відповідей у Формах. Назва запитання: Викладачі доступні у соціальних мережах, месенджерах та відкриті для спілкування з учнями та батьками в позаурочний час&#10;. Кількість відповідей: 166 відповідей.">
            <a:extLst>
              <a:ext uri="{FF2B5EF4-FFF2-40B4-BE49-F238E27FC236}">
                <a16:creationId xmlns:a16="http://schemas.microsoft.com/office/drawing/2014/main" id="{DD6DEF68-7036-28BD-98CB-7E0AA0E1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463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03D71-FD30-BD27-B073-D5BD5E8C456C}"/>
              </a:ext>
            </a:extLst>
          </p:cNvPr>
          <p:cNvSpPr txBox="1"/>
          <p:nvPr/>
        </p:nvSpPr>
        <p:spPr>
          <a:xfrm>
            <a:off x="4731798" y="361321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4,8%</a:t>
            </a:r>
          </a:p>
        </p:txBody>
      </p:sp>
    </p:spTree>
    <p:extLst>
      <p:ext uri="{BB962C8B-B14F-4D97-AF65-F5344CB8AC3E}">
        <p14:creationId xmlns:p14="http://schemas.microsoft.com/office/powerpoint/2010/main" val="3736673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іаграма відповідей у Формах. Назва запитання: Оцініть за 5-тибальною шкалою зручність користування сайтом ліцею. Кількість відповідей: 166 відповідей.">
            <a:extLst>
              <a:ext uri="{FF2B5EF4-FFF2-40B4-BE49-F238E27FC236}">
                <a16:creationId xmlns:a16="http://schemas.microsoft.com/office/drawing/2014/main" id="{FAFB7036-CF5F-8A1D-7011-CBC4D06D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141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7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іаграма відповідей у Формах. Назва запитання: Які з розділів сайту ліцея для Вас найбільш корисні (можливо вибрати декілька відповідей). Кількість відповідей: 166 відповідей.">
            <a:extLst>
              <a:ext uri="{FF2B5EF4-FFF2-40B4-BE49-F238E27FC236}">
                <a16:creationId xmlns:a16="http://schemas.microsoft.com/office/drawing/2014/main" id="{C3A053B5-3787-D38E-D416-DE089485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259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іаграма відповідей у Формах. Назва запитання: Чи мають Ваші батьки доступ до Вашого електронного щоденника?. Кількість відповідей: 166 відповідей.">
            <a:extLst>
              <a:ext uri="{FF2B5EF4-FFF2-40B4-BE49-F238E27FC236}">
                <a16:creationId xmlns:a16="http://schemas.microsoft.com/office/drawing/2014/main" id="{8396639F-5627-8343-3C08-C946F1A5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8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іаграма відповідей у Формах. Назва запитання: Як часто Ви відвідуєте сторінки свого електронного щоденника? . Кількість відповідей: 166 відповідей.">
            <a:extLst>
              <a:ext uri="{FF2B5EF4-FFF2-40B4-BE49-F238E27FC236}">
                <a16:creationId xmlns:a16="http://schemas.microsoft.com/office/drawing/2014/main" id="{6A1206F4-A9CC-F603-A554-067551ED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5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іаграма відповідей у Формах. Назва запитання: Ви переглядаєте сторінки свого електронного щоденника . Кількість відповідей: 167 відповідей.">
            <a:extLst>
              <a:ext uri="{FF2B5EF4-FFF2-40B4-BE49-F238E27FC236}">
                <a16:creationId xmlns:a16="http://schemas.microsoft.com/office/drawing/2014/main" id="{81AC5749-BBB4-6B2F-9458-EB21D637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6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Оцініть за 5-тибальною шкалою ефективність електронного щоденника, яким користуються учасники освітнього процесу ліцею . Кількість відповідей: 167 відповідей.">
            <a:extLst>
              <a:ext uri="{FF2B5EF4-FFF2-40B4-BE49-F238E27FC236}">
                <a16:creationId xmlns:a16="http://schemas.microsoft.com/office/drawing/2014/main" id="{0B738E0F-F70A-565A-F875-D849D767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EB73C3D3-56EE-72B0-C77E-58650E94D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4328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78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На Ваш погляд, 120-бальна рейтингова система оцінювання навчальних досягнень учнів, якою користується колектив ліцею, у порівнянні із загальноприйнятою 12-бальною системою оцінювання (можливо вибрати декілька відповідей). Кількість відповідей: 167 відповідей.">
            <a:extLst>
              <a:ext uri="{FF2B5EF4-FFF2-40B4-BE49-F238E27FC236}">
                <a16:creationId xmlns:a16="http://schemas.microsoft.com/office/drawing/2014/main" id="{F8BD38D8-A336-088F-91F2-AFFD0B1D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Які, на Ваш погляд, сильні сторони організації освітнього процесу у ліцеї (можливо вибрати декілька відповідей). Кількість відповідей: 167 відповідей.">
            <a:extLst>
              <a:ext uri="{FF2B5EF4-FFF2-40B4-BE49-F238E27FC236}">
                <a16:creationId xmlns:a16="http://schemas.microsoft.com/office/drawing/2014/main" id="{C1ED43FC-AD20-4262-A7C5-1660E61D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58300-4091-4654-C992-E8DF94E5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0" y="150920"/>
            <a:ext cx="11099307" cy="6622742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найважливішим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38 (23%)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зацікавленість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мотивація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35 (21%)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повага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32 (19%)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мене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головним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набуті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знання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навички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12 (7%)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колектив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8 (5%)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4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Чи вважаєте Ви колектив групи, у якій навчаєтесь, дружним, згуртованим?. Кількість відповідей: 166 відповідей.">
            <a:extLst>
              <a:ext uri="{FF2B5EF4-FFF2-40B4-BE49-F238E27FC236}">
                <a16:creationId xmlns:a16="http://schemas.microsoft.com/office/drawing/2014/main" id="{BF842EBC-ED52-FFFD-1C20-CE6AF58E1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 Чи берете Ви участь у тому, щоб колектив групи був згуртований?&#10;. Кількість відповідей: 166 відповідей.">
            <a:extLst>
              <a:ext uri="{FF2B5EF4-FFF2-40B4-BE49-F238E27FC236}">
                <a16:creationId xmlns:a16="http://schemas.microsoft.com/office/drawing/2014/main" id="{7F14EF8C-895D-D620-BED9-393CECC2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816"/>
            <a:ext cx="12192000" cy="48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иберіть характеристики, які характеризують психологічний клімат Вашої групи (можливо вибрати декілька відповідей). Кількість відповідей: 166 відповідей.">
            <a:extLst>
              <a:ext uri="{FF2B5EF4-FFF2-40B4-BE49-F238E27FC236}">
                <a16:creationId xmlns:a16="http://schemas.microsoft.com/office/drawing/2014/main" id="{430089C2-BEA2-D5FF-384D-98864A88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0"/>
            <a:ext cx="981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Оцініть за 5-бальною шкалою роль куратора у створенні позитивних відносин між учнями у групі, в якій навчаєтесь.. Кількість відповідей: 166 відповідей.">
            <a:extLst>
              <a:ext uri="{FF2B5EF4-FFF2-40B4-BE49-F238E27FC236}">
                <a16:creationId xmlns:a16="http://schemas.microsoft.com/office/drawing/2014/main" id="{9F5C73AC-9BE4-6706-DD9D-A78A2973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16529-EEC7-EE34-C67B-33E74C8A9DB3}"/>
              </a:ext>
            </a:extLst>
          </p:cNvPr>
          <p:cNvSpPr txBox="1"/>
          <p:nvPr/>
        </p:nvSpPr>
        <p:spPr>
          <a:xfrm>
            <a:off x="4518734" y="471404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7,2%</a:t>
            </a:r>
          </a:p>
        </p:txBody>
      </p:sp>
    </p:spTree>
    <p:extLst>
      <p:ext uri="{BB962C8B-B14F-4D97-AF65-F5344CB8AC3E}">
        <p14:creationId xmlns:p14="http://schemas.microsoft.com/office/powerpoint/2010/main" val="55647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Викладачі пунктуальні, завжди розпочинають та закінчують заняття вчасно (відповідно до розкладу)&#10;. Кількість відповідей: 166 відповідей.">
            <a:extLst>
              <a:ext uri="{FF2B5EF4-FFF2-40B4-BE49-F238E27FC236}">
                <a16:creationId xmlns:a16="http://schemas.microsoft.com/office/drawing/2014/main" id="{ECAA81B8-2628-492F-AF05-6C23FA8C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55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нтеграл">
  <a:themeElements>
    <a:clrScheme name="І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І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І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233</TotalTime>
  <Words>54</Words>
  <Application>Microsoft Office PowerPoint</Application>
  <PresentationFormat>Широкоэкранный</PresentationFormat>
  <Paragraphs>20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Tw Cen MT</vt:lpstr>
      <vt:lpstr>Tw Cen MT Condensed</vt:lpstr>
      <vt:lpstr>Wingdings 3</vt:lpstr>
      <vt:lpstr>Інтеграл</vt:lpstr>
      <vt:lpstr>Анкетування учнів пройшли анкетування  166 учнів з 224 (74%)</vt:lpstr>
      <vt:lpstr>Презентация PowerPoint</vt:lpstr>
      <vt:lpstr>Презентация PowerPoint</vt:lpstr>
      <vt:lpstr>Що Ви вважаєте найважливішим у навчанні?  Знання – 38 (23%)  зацікавленість, мотивація – 35 (21%)  повага до учня, до вчителя – 32 (19%)  Особисто для мене головним у навчанні є не бали, а нові набуті знання та навички – 12 (7%)  колектив, друзі – 8 (5%)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380637540074</dc:creator>
  <cp:lastModifiedBy>Елена Лахута</cp:lastModifiedBy>
  <cp:revision>8</cp:revision>
  <dcterms:created xsi:type="dcterms:W3CDTF">2023-02-17T18:30:39Z</dcterms:created>
  <dcterms:modified xsi:type="dcterms:W3CDTF">2023-02-21T10:37:05Z</dcterms:modified>
</cp:coreProperties>
</file>