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4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76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61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93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63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68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8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76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08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13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C98C-5E0B-49F6-BE52-8684BD2311BB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63E085D-F6DC-4985-9A49-043AB11F913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96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3746" y="2240806"/>
            <a:ext cx="11452303" cy="77002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Результати 2021-2022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0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30885"/>
              </p:ext>
            </p:extLst>
          </p:nvPr>
        </p:nvGraphicFramePr>
        <p:xfrm>
          <a:off x="111511" y="178419"/>
          <a:ext cx="11980127" cy="5750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274">
                  <a:extLst>
                    <a:ext uri="{9D8B030D-6E8A-4147-A177-3AD203B41FA5}">
                      <a16:colId xmlns:a16="http://schemas.microsoft.com/office/drawing/2014/main" val="932599315"/>
                    </a:ext>
                  </a:extLst>
                </a:gridCol>
                <a:gridCol w="1529458">
                  <a:extLst>
                    <a:ext uri="{9D8B030D-6E8A-4147-A177-3AD203B41FA5}">
                      <a16:colId xmlns:a16="http://schemas.microsoft.com/office/drawing/2014/main" val="1271509214"/>
                    </a:ext>
                  </a:extLst>
                </a:gridCol>
                <a:gridCol w="2150102">
                  <a:extLst>
                    <a:ext uri="{9D8B030D-6E8A-4147-A177-3AD203B41FA5}">
                      <a16:colId xmlns:a16="http://schemas.microsoft.com/office/drawing/2014/main" val="3299273101"/>
                    </a:ext>
                  </a:extLst>
                </a:gridCol>
                <a:gridCol w="1819948">
                  <a:extLst>
                    <a:ext uri="{9D8B030D-6E8A-4147-A177-3AD203B41FA5}">
                      <a16:colId xmlns:a16="http://schemas.microsoft.com/office/drawing/2014/main" val="1720684643"/>
                    </a:ext>
                  </a:extLst>
                </a:gridCol>
                <a:gridCol w="2314601">
                  <a:extLst>
                    <a:ext uri="{9D8B030D-6E8A-4147-A177-3AD203B41FA5}">
                      <a16:colId xmlns:a16="http://schemas.microsoft.com/office/drawing/2014/main" val="2160204274"/>
                    </a:ext>
                  </a:extLst>
                </a:gridCol>
                <a:gridCol w="1329962">
                  <a:extLst>
                    <a:ext uri="{9D8B030D-6E8A-4147-A177-3AD203B41FA5}">
                      <a16:colId xmlns:a16="http://schemas.microsoft.com/office/drawing/2014/main" val="168119625"/>
                    </a:ext>
                  </a:extLst>
                </a:gridCol>
                <a:gridCol w="1818782">
                  <a:extLst>
                    <a:ext uri="{9D8B030D-6E8A-4147-A177-3AD203B41FA5}">
                      <a16:colId xmlns:a16="http://schemas.microsoft.com/office/drawing/2014/main" val="2380527826"/>
                    </a:ext>
                  </a:extLst>
                </a:gridCol>
              </a:tblGrid>
              <a:tr h="807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Група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-130">
                          <a:effectLst/>
                        </a:rPr>
                        <a:t>Високий рівень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10-12 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Достатній рівень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7-12 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Середній рівень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4-12 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Низький рівень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1-12 б.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Рейтин-говий показник групи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Порівняно з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І семестром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 smtClean="0">
                          <a:effectLst/>
                        </a:rPr>
                        <a:t>2021/2022 </a:t>
                      </a:r>
                      <a:r>
                        <a:rPr lang="uk-UA" sz="1600" spc="-130" dirty="0" err="1">
                          <a:effectLst/>
                        </a:rPr>
                        <a:t>н.р</a:t>
                      </a:r>
                      <a:r>
                        <a:rPr lang="uk-UA" sz="1600" spc="-13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extLst>
                  <a:ext uri="{0D108BD9-81ED-4DB2-BD59-A6C34878D82A}">
                    <a16:rowId xmlns:a16="http://schemas.microsoft.com/office/drawing/2014/main" val="3899408880"/>
                  </a:ext>
                </a:extLst>
              </a:tr>
              <a:tr h="1250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учнів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64,39%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збільшилась на 10,0%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збільшилась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6,0%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3647110"/>
                  </a:ext>
                </a:extLst>
              </a:tr>
              <a:tr h="858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–  46 %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 – 100%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Рейтинговий показник групи  збільшився на 2,66</a:t>
                      </a: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3543417"/>
                  </a:ext>
                </a:extLst>
              </a:tr>
              <a:tr h="941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 учнів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spc="-13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63,67%</a:t>
                      </a:r>
                      <a:endParaRPr lang="ru-RU" sz="1400" b="1" kern="1200" spc="-13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зменшилась  на 6,7 %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збільшилась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13,4 %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0985634"/>
                  </a:ext>
                </a:extLst>
              </a:tr>
              <a:tr h="605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– 36,7%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 -  83,3%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Рейтинговий показник групи  збільшився на 2,66%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4803776"/>
                  </a:ext>
                </a:extLst>
              </a:tr>
              <a:tr h="1184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Всього по 9-м класам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96" marR="374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– </a:t>
                      </a: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41,35 %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 – </a:t>
                      </a: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91,65%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b="1" spc="-13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400" b="1" spc="-13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64,03%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i="1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 збільшився на 2,73 %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765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68324"/>
              </p:ext>
            </p:extLst>
          </p:nvPr>
        </p:nvGraphicFramePr>
        <p:xfrm>
          <a:off x="144968" y="122664"/>
          <a:ext cx="11853744" cy="605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385">
                  <a:extLst>
                    <a:ext uri="{9D8B030D-6E8A-4147-A177-3AD203B41FA5}">
                      <a16:colId xmlns:a16="http://schemas.microsoft.com/office/drawing/2014/main" val="1542795745"/>
                    </a:ext>
                  </a:extLst>
                </a:gridCol>
                <a:gridCol w="1504482">
                  <a:extLst>
                    <a:ext uri="{9D8B030D-6E8A-4147-A177-3AD203B41FA5}">
                      <a16:colId xmlns:a16="http://schemas.microsoft.com/office/drawing/2014/main" val="9479375"/>
                    </a:ext>
                  </a:extLst>
                </a:gridCol>
                <a:gridCol w="254117">
                  <a:extLst>
                    <a:ext uri="{9D8B030D-6E8A-4147-A177-3AD203B41FA5}">
                      <a16:colId xmlns:a16="http://schemas.microsoft.com/office/drawing/2014/main" val="230329927"/>
                    </a:ext>
                  </a:extLst>
                </a:gridCol>
                <a:gridCol w="1809741">
                  <a:extLst>
                    <a:ext uri="{9D8B030D-6E8A-4147-A177-3AD203B41FA5}">
                      <a16:colId xmlns:a16="http://schemas.microsoft.com/office/drawing/2014/main" val="3167204392"/>
                    </a:ext>
                  </a:extLst>
                </a:gridCol>
                <a:gridCol w="1790230">
                  <a:extLst>
                    <a:ext uri="{9D8B030D-6E8A-4147-A177-3AD203B41FA5}">
                      <a16:colId xmlns:a16="http://schemas.microsoft.com/office/drawing/2014/main" val="2896272528"/>
                    </a:ext>
                  </a:extLst>
                </a:gridCol>
                <a:gridCol w="254117">
                  <a:extLst>
                    <a:ext uri="{9D8B030D-6E8A-4147-A177-3AD203B41FA5}">
                      <a16:colId xmlns:a16="http://schemas.microsoft.com/office/drawing/2014/main" val="2924231792"/>
                    </a:ext>
                  </a:extLst>
                </a:gridCol>
                <a:gridCol w="2033517">
                  <a:extLst>
                    <a:ext uri="{9D8B030D-6E8A-4147-A177-3AD203B41FA5}">
                      <a16:colId xmlns:a16="http://schemas.microsoft.com/office/drawing/2014/main" val="3307448673"/>
                    </a:ext>
                  </a:extLst>
                </a:gridCol>
                <a:gridCol w="1308244">
                  <a:extLst>
                    <a:ext uri="{9D8B030D-6E8A-4147-A177-3AD203B41FA5}">
                      <a16:colId xmlns:a16="http://schemas.microsoft.com/office/drawing/2014/main" val="1586170165"/>
                    </a:ext>
                  </a:extLst>
                </a:gridCol>
                <a:gridCol w="254117">
                  <a:extLst>
                    <a:ext uri="{9D8B030D-6E8A-4147-A177-3AD203B41FA5}">
                      <a16:colId xmlns:a16="http://schemas.microsoft.com/office/drawing/2014/main" val="2867042074"/>
                    </a:ext>
                  </a:extLst>
                </a:gridCol>
                <a:gridCol w="1545794">
                  <a:extLst>
                    <a:ext uri="{9D8B030D-6E8A-4147-A177-3AD203B41FA5}">
                      <a16:colId xmlns:a16="http://schemas.microsoft.com/office/drawing/2014/main" val="1763080114"/>
                    </a:ext>
                  </a:extLst>
                </a:gridCol>
              </a:tblGrid>
              <a:tr h="1505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spc="-1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</a:t>
                      </a:r>
                      <a:r>
                        <a:rPr lang="uk-UA" sz="1400" b="1" kern="1200" spc="-13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учнів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70,6%</a:t>
                      </a:r>
                      <a:endParaRPr lang="ru-RU" sz="1400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 3,2%,</a:t>
                      </a:r>
                    </a:p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збільшилася</a:t>
                      </a:r>
                      <a:endParaRPr lang="ru-RU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10,7%</a:t>
                      </a:r>
                    </a:p>
                    <a:p>
                      <a:pPr algn="ctr"/>
                      <a:endParaRPr lang="ru-RU" dirty="0"/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45593"/>
                  </a:ext>
                </a:extLst>
              </a:tr>
              <a:tr h="486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Якість – 65,5%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Успішність – 100%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Рейтинговий показник групи  збільшився на </a:t>
                      </a:r>
                      <a:r>
                        <a:rPr lang="uk-UA" sz="1400" spc="-130" dirty="0" smtClean="0">
                          <a:effectLst/>
                        </a:rPr>
                        <a:t>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0,65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576154"/>
                  </a:ext>
                </a:extLst>
              </a:tr>
              <a:tr h="109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10-2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28 </a:t>
                      </a:r>
                      <a:r>
                        <a:rPr lang="uk-UA" sz="1400" spc="-130" dirty="0">
                          <a:effectLst/>
                        </a:rPr>
                        <a:t>учнів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3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66,1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18,6%</a:t>
                      </a:r>
                    </a:p>
                    <a:p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збільшилася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10,2%</a:t>
                      </a: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75173"/>
                  </a:ext>
                </a:extLst>
              </a:tr>
              <a:tr h="48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Якість </a:t>
                      </a:r>
                      <a:r>
                        <a:rPr lang="uk-UA" sz="1400" spc="-130" dirty="0" smtClean="0">
                          <a:effectLst/>
                        </a:rPr>
                        <a:t>–42,9%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Успішність – </a:t>
                      </a:r>
                      <a:r>
                        <a:rPr lang="uk-UA" sz="1400" spc="-130" dirty="0" smtClean="0">
                          <a:effectLst/>
                        </a:rPr>
                        <a:t>92,9%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Рейтинговий показник групи  збільшився на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2,51 %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462262"/>
                  </a:ext>
                </a:extLst>
              </a:tr>
              <a:tr h="1498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10-3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29 </a:t>
                      </a:r>
                      <a:r>
                        <a:rPr lang="uk-UA" sz="1400" spc="-130" dirty="0">
                          <a:effectLst/>
                        </a:rPr>
                        <a:t>учнів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4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k-UA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59,8%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3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</a:t>
                      </a:r>
                      <a:r>
                        <a:rPr lang="ru-RU" sz="1400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13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зменшилась</a:t>
                      </a:r>
                      <a:r>
                        <a:rPr lang="ru-RU" sz="1400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3,5%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13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ru-RU" sz="1400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13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збільшилась</a:t>
                      </a:r>
                      <a:r>
                        <a:rPr lang="ru-RU" sz="1400" spc="-1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  12,7%</a:t>
                      </a:r>
                    </a:p>
                  </a:txBody>
                  <a:tcPr marL="30402" marR="30402" marT="0" marB="0" anchor="ctr"/>
                </a:tc>
                <a:extLst>
                  <a:ext uri="{0D108BD9-81ED-4DB2-BD59-A6C34878D82A}">
                    <a16:rowId xmlns:a16="http://schemas.microsoft.com/office/drawing/2014/main" val="1083107925"/>
                  </a:ext>
                </a:extLst>
              </a:tr>
              <a:tr h="48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Якість – </a:t>
                      </a:r>
                      <a:r>
                        <a:rPr lang="uk-UA" sz="1400" spc="-130" dirty="0" smtClean="0">
                          <a:effectLst/>
                        </a:rPr>
                        <a:t>26,7%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Успішність – </a:t>
                      </a:r>
                      <a:r>
                        <a:rPr lang="uk-UA" sz="1400" spc="-130" dirty="0" smtClean="0">
                          <a:effectLst/>
                        </a:rPr>
                        <a:t>86,2%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Рейтинговий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показник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групи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4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збільшився</a:t>
                      </a:r>
                      <a:r>
                        <a:rPr lang="ru-RU" sz="14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2,5 %</a:t>
                      </a:r>
                      <a:endParaRPr lang="ru-RU" sz="14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372134"/>
                  </a:ext>
                </a:extLst>
              </a:tr>
              <a:tr h="486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>
                          <a:effectLst/>
                        </a:rPr>
                        <a:t>Всього по 10-м класам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Якість –  </a:t>
                      </a:r>
                      <a:r>
                        <a:rPr lang="uk-UA" sz="1400" spc="-130" dirty="0" smtClean="0">
                          <a:effectLst/>
                        </a:rPr>
                        <a:t>45,3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Успішність – </a:t>
                      </a:r>
                      <a:r>
                        <a:rPr lang="uk-UA" sz="1400" spc="-130" dirty="0" smtClean="0">
                          <a:effectLst/>
                        </a:rPr>
                        <a:t>93,03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 smtClean="0">
                          <a:effectLst/>
                        </a:rPr>
                        <a:t>65,5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spc="-130" dirty="0">
                          <a:effectLst/>
                        </a:rPr>
                        <a:t>Рейтинг збільшився на </a:t>
                      </a:r>
                      <a:r>
                        <a:rPr lang="uk-UA" sz="1400" spc="-130" dirty="0" smtClean="0">
                          <a:effectLst/>
                        </a:rPr>
                        <a:t>1,9 </a:t>
                      </a:r>
                      <a:r>
                        <a:rPr lang="uk-UA" sz="1400" spc="-130" dirty="0">
                          <a:effectLst/>
                        </a:rPr>
                        <a:t>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02" marR="304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59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2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833148"/>
              </p:ext>
            </p:extLst>
          </p:nvPr>
        </p:nvGraphicFramePr>
        <p:xfrm>
          <a:off x="200723" y="223024"/>
          <a:ext cx="11876051" cy="5800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8719">
                  <a:extLst>
                    <a:ext uri="{9D8B030D-6E8A-4147-A177-3AD203B41FA5}">
                      <a16:colId xmlns:a16="http://schemas.microsoft.com/office/drawing/2014/main" val="804573342"/>
                    </a:ext>
                  </a:extLst>
                </a:gridCol>
                <a:gridCol w="1503573">
                  <a:extLst>
                    <a:ext uri="{9D8B030D-6E8A-4147-A177-3AD203B41FA5}">
                      <a16:colId xmlns:a16="http://schemas.microsoft.com/office/drawing/2014/main" val="3787889754"/>
                    </a:ext>
                  </a:extLst>
                </a:gridCol>
                <a:gridCol w="305073">
                  <a:extLst>
                    <a:ext uri="{9D8B030D-6E8A-4147-A177-3AD203B41FA5}">
                      <a16:colId xmlns:a16="http://schemas.microsoft.com/office/drawing/2014/main" val="4071040964"/>
                    </a:ext>
                  </a:extLst>
                </a:gridCol>
                <a:gridCol w="1808646">
                  <a:extLst>
                    <a:ext uri="{9D8B030D-6E8A-4147-A177-3AD203B41FA5}">
                      <a16:colId xmlns:a16="http://schemas.microsoft.com/office/drawing/2014/main" val="4217890757"/>
                    </a:ext>
                  </a:extLst>
                </a:gridCol>
                <a:gridCol w="1789151">
                  <a:extLst>
                    <a:ext uri="{9D8B030D-6E8A-4147-A177-3AD203B41FA5}">
                      <a16:colId xmlns:a16="http://schemas.microsoft.com/office/drawing/2014/main" val="2234802045"/>
                    </a:ext>
                  </a:extLst>
                </a:gridCol>
                <a:gridCol w="243140">
                  <a:extLst>
                    <a:ext uri="{9D8B030D-6E8A-4147-A177-3AD203B41FA5}">
                      <a16:colId xmlns:a16="http://schemas.microsoft.com/office/drawing/2014/main" val="325970060"/>
                    </a:ext>
                  </a:extLst>
                </a:gridCol>
                <a:gridCol w="2032291">
                  <a:extLst>
                    <a:ext uri="{9D8B030D-6E8A-4147-A177-3AD203B41FA5}">
                      <a16:colId xmlns:a16="http://schemas.microsoft.com/office/drawing/2014/main" val="314646765"/>
                    </a:ext>
                  </a:extLst>
                </a:gridCol>
                <a:gridCol w="1307453">
                  <a:extLst>
                    <a:ext uri="{9D8B030D-6E8A-4147-A177-3AD203B41FA5}">
                      <a16:colId xmlns:a16="http://schemas.microsoft.com/office/drawing/2014/main" val="122088134"/>
                    </a:ext>
                  </a:extLst>
                </a:gridCol>
                <a:gridCol w="1788005">
                  <a:extLst>
                    <a:ext uri="{9D8B030D-6E8A-4147-A177-3AD203B41FA5}">
                      <a16:colId xmlns:a16="http://schemas.microsoft.com/office/drawing/2014/main" val="2570479711"/>
                    </a:ext>
                  </a:extLst>
                </a:gridCol>
              </a:tblGrid>
              <a:tr h="1538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11-1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 smtClean="0">
                          <a:effectLst/>
                        </a:rPr>
                        <a:t>28 учні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uk-UA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uk-UA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80,31%</a:t>
                      </a:r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endParaRPr lang="ru-RU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10,7 %,</a:t>
                      </a:r>
                    </a:p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kern="1200" spc="-13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400" b="1" kern="1200" spc="-13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400" b="1" kern="1200" spc="-13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17,8 %</a:t>
                      </a:r>
                    </a:p>
                    <a:p>
                      <a:pPr algn="ctr"/>
                      <a:endParaRPr lang="ru-RU" sz="1400" b="1" kern="1200" spc="-13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extLst>
                  <a:ext uri="{0D108BD9-81ED-4DB2-BD59-A6C34878D82A}">
                    <a16:rowId xmlns:a16="http://schemas.microsoft.com/office/drawing/2014/main" val="2788827248"/>
                  </a:ext>
                </a:extLst>
              </a:tr>
              <a:tr h="666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Якість – </a:t>
                      </a:r>
                      <a:r>
                        <a:rPr lang="uk-UA" sz="1600" spc="-130" dirty="0" smtClean="0">
                          <a:effectLst/>
                        </a:rPr>
                        <a:t>67,8 </a:t>
                      </a:r>
                      <a:r>
                        <a:rPr lang="uk-UA" sz="1600" spc="-13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Успішність – </a:t>
                      </a:r>
                      <a:r>
                        <a:rPr lang="uk-UA" sz="1600" spc="-130" dirty="0" smtClean="0">
                          <a:effectLst/>
                        </a:rPr>
                        <a:t>100%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Рейтинговий показник групи  збільшився на </a:t>
                      </a:r>
                      <a:r>
                        <a:rPr lang="uk-UA" sz="1600" spc="-130" dirty="0" smtClean="0">
                          <a:effectLst/>
                        </a:rPr>
                        <a:t>8,51%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126673"/>
                  </a:ext>
                </a:extLst>
              </a:tr>
              <a:tr h="1129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11-2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 smtClean="0">
                          <a:effectLst/>
                        </a:rPr>
                        <a:t>25 </a:t>
                      </a:r>
                      <a:r>
                        <a:rPr lang="uk-UA" sz="1600" spc="-130" dirty="0">
                          <a:effectLst/>
                        </a:rPr>
                        <a:t>учнів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78,48 </a:t>
                      </a:r>
                      <a:r>
                        <a:rPr lang="uk-UA" sz="1600" kern="1200" spc="-13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6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4,0 %,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збільшилася</a:t>
                      </a:r>
                      <a:endParaRPr lang="ru-RU" sz="16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32,0%</a:t>
                      </a:r>
                    </a:p>
                  </a:txBody>
                  <a:tcPr marL="29602" marR="29602" marT="0" marB="0" anchor="ctr"/>
                </a:tc>
                <a:extLst>
                  <a:ext uri="{0D108BD9-81ED-4DB2-BD59-A6C34878D82A}">
                    <a16:rowId xmlns:a16="http://schemas.microsoft.com/office/drawing/2014/main" val="520395388"/>
                  </a:ext>
                </a:extLst>
              </a:tr>
              <a:tr h="666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Якість – </a:t>
                      </a:r>
                      <a:r>
                        <a:rPr lang="uk-UA" sz="1600" spc="-130" dirty="0" smtClean="0">
                          <a:effectLst/>
                        </a:rPr>
                        <a:t>68,0 </a:t>
                      </a:r>
                      <a:r>
                        <a:rPr lang="uk-UA" sz="1600" spc="-13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Успішність – </a:t>
                      </a:r>
                      <a:r>
                        <a:rPr lang="uk-UA" sz="1600" spc="-130" dirty="0" smtClean="0">
                          <a:effectLst/>
                        </a:rPr>
                        <a:t>96,0%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30" dirty="0">
                          <a:effectLst/>
                        </a:rPr>
                        <a:t>Рейтинговий показник групи  збільшився на </a:t>
                      </a:r>
                      <a:r>
                        <a:rPr lang="uk-UA" sz="1600" spc="-130" dirty="0" smtClean="0">
                          <a:effectLst/>
                        </a:rPr>
                        <a:t>7,77%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379695"/>
                  </a:ext>
                </a:extLst>
              </a:tr>
              <a:tr h="380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spc="-13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учнів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75,0%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6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7,1 %, </a:t>
                      </a:r>
                    </a:p>
                    <a:p>
                      <a:pPr algn="ctr"/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endParaRPr lang="ru-RU" sz="1600" kern="1200" spc="-13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19,5%</a:t>
                      </a:r>
                    </a:p>
                  </a:txBody>
                  <a:tcPr marL="29602" marR="29602" marT="0" marB="0" anchor="ctr"/>
                </a:tc>
                <a:extLst>
                  <a:ext uri="{0D108BD9-81ED-4DB2-BD59-A6C34878D82A}">
                    <a16:rowId xmlns:a16="http://schemas.microsoft.com/office/drawing/2014/main" val="2273495507"/>
                  </a:ext>
                </a:extLst>
              </a:tr>
              <a:tr h="380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Всього по </a:t>
                      </a:r>
                      <a:r>
                        <a:rPr lang="uk-UA" sz="1600" b="1" kern="1200" spc="-13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11-м </a:t>
                      </a: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класам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Якість – 48,1%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Успішність – 98,7%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77,94%</a:t>
                      </a:r>
                      <a:endParaRPr lang="ru-RU" sz="1600" kern="1200" spc="-1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602" marR="296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Рейтинг </a:t>
                      </a:r>
                      <a:r>
                        <a:rPr lang="ru-RU" sz="1600" kern="1200" spc="-13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збільшився</a:t>
                      </a:r>
                      <a:r>
                        <a:rPr lang="ru-RU" sz="1600" kern="1200" spc="-13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7,77 %</a:t>
                      </a:r>
                    </a:p>
                  </a:txBody>
                  <a:tcPr marL="29602" marR="29602" marT="0" marB="0" anchor="ctr"/>
                </a:tc>
                <a:extLst>
                  <a:ext uri="{0D108BD9-81ED-4DB2-BD59-A6C34878D82A}">
                    <a16:rowId xmlns:a16="http://schemas.microsoft.com/office/drawing/2014/main" val="1644400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9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39699"/>
              </p:ext>
            </p:extLst>
          </p:nvPr>
        </p:nvGraphicFramePr>
        <p:xfrm>
          <a:off x="289930" y="156117"/>
          <a:ext cx="11574967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0867">
                  <a:extLst>
                    <a:ext uri="{9D8B030D-6E8A-4147-A177-3AD203B41FA5}">
                      <a16:colId xmlns:a16="http://schemas.microsoft.com/office/drawing/2014/main" val="2591751497"/>
                    </a:ext>
                  </a:extLst>
                </a:gridCol>
                <a:gridCol w="3525585">
                  <a:extLst>
                    <a:ext uri="{9D8B030D-6E8A-4147-A177-3AD203B41FA5}">
                      <a16:colId xmlns:a16="http://schemas.microsoft.com/office/drawing/2014/main" val="3734551310"/>
                    </a:ext>
                  </a:extLst>
                </a:gridCol>
                <a:gridCol w="3961534">
                  <a:extLst>
                    <a:ext uri="{9D8B030D-6E8A-4147-A177-3AD203B41FA5}">
                      <a16:colId xmlns:a16="http://schemas.microsoft.com/office/drawing/2014/main" val="556598744"/>
                    </a:ext>
                  </a:extLst>
                </a:gridCol>
                <a:gridCol w="1274308">
                  <a:extLst>
                    <a:ext uri="{9D8B030D-6E8A-4147-A177-3AD203B41FA5}">
                      <a16:colId xmlns:a16="http://schemas.microsoft.com/office/drawing/2014/main" val="250772851"/>
                    </a:ext>
                  </a:extLst>
                </a:gridCol>
                <a:gridCol w="1742673">
                  <a:extLst>
                    <a:ext uri="{9D8B030D-6E8A-4147-A177-3AD203B41FA5}">
                      <a16:colId xmlns:a16="http://schemas.microsoft.com/office/drawing/2014/main" val="1906869299"/>
                    </a:ext>
                  </a:extLst>
                </a:gridCol>
              </a:tblGrid>
              <a:tr h="2018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30" dirty="0">
                          <a:effectLst/>
                        </a:rPr>
                        <a:t>Всього по ліцею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30" dirty="0">
                          <a:effectLst/>
                        </a:rPr>
                        <a:t>Якість – </a:t>
                      </a:r>
                      <a:r>
                        <a:rPr lang="uk-UA" sz="1800" spc="-130" dirty="0" smtClean="0">
                          <a:effectLst/>
                        </a:rPr>
                        <a:t>49,32%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130" dirty="0" err="1">
                          <a:effectLst/>
                        </a:rPr>
                        <a:t>Успішність</a:t>
                      </a:r>
                      <a:r>
                        <a:rPr lang="ru-RU" sz="1800" spc="-130" dirty="0">
                          <a:effectLst/>
                        </a:rPr>
                        <a:t> – </a:t>
                      </a:r>
                      <a:r>
                        <a:rPr lang="uk-UA" sz="1800" spc="-130" dirty="0" smtClean="0">
                          <a:effectLst/>
                        </a:rPr>
                        <a:t>94,46 </a:t>
                      </a:r>
                      <a:r>
                        <a:rPr lang="ru-RU" sz="1800" spc="-130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30" dirty="0" smtClean="0">
                          <a:effectLst/>
                        </a:rPr>
                        <a:t>69,16 </a:t>
                      </a:r>
                      <a:r>
                        <a:rPr lang="uk-UA" sz="1800" spc="-130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Успішність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3,36 %, </a:t>
                      </a:r>
                    </a:p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якість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збільшилась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17,62  %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Рейтинг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збільшився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4,13  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403457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8613" y="2927313"/>
            <a:ext cx="1123671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spc="-13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Найкраща п’ятірка учнів: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929" y="3972354"/>
            <a:ext cx="1157496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spc="-1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 урахування випускників 11-х класів</a:t>
            </a:r>
            <a:r>
              <a:rPr lang="uk-UA" sz="2000" spc="-13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9679" y="2995280"/>
            <a:ext cx="7312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Недолівко</a:t>
            </a:r>
            <a:r>
              <a:rPr lang="ru-RU" dirty="0" smtClean="0"/>
              <a:t> </a:t>
            </a:r>
            <a:r>
              <a:rPr lang="ru-RU" dirty="0"/>
              <a:t>О. (11-3) – 95,43 %,   </a:t>
            </a:r>
            <a:r>
              <a:rPr lang="ru-RU" dirty="0" err="1"/>
              <a:t>Олексійчук</a:t>
            </a:r>
            <a:r>
              <a:rPr lang="ru-RU" dirty="0"/>
              <a:t> М. (11-2) – 93,33 %, </a:t>
            </a:r>
            <a:endParaRPr lang="ru-RU" dirty="0" smtClean="0"/>
          </a:p>
          <a:p>
            <a:r>
              <a:rPr lang="ru-RU" dirty="0" err="1" smtClean="0"/>
              <a:t>Ростовський</a:t>
            </a:r>
            <a:r>
              <a:rPr lang="ru-RU" dirty="0" smtClean="0"/>
              <a:t> </a:t>
            </a:r>
            <a:r>
              <a:rPr lang="ru-RU" dirty="0"/>
              <a:t>Н..  (11-3)  –  92,92 %,  </a:t>
            </a:r>
            <a:r>
              <a:rPr lang="ru-RU" dirty="0" err="1"/>
              <a:t>Зіньковський</a:t>
            </a:r>
            <a:r>
              <a:rPr lang="ru-RU" dirty="0"/>
              <a:t> В.  (11-1)  –  91,67 %,  </a:t>
            </a:r>
            <a:endParaRPr lang="ru-RU" dirty="0" smtClean="0"/>
          </a:p>
          <a:p>
            <a:r>
              <a:rPr lang="ru-RU" dirty="0" smtClean="0"/>
              <a:t>Мельник </a:t>
            </a:r>
            <a:r>
              <a:rPr lang="ru-RU" dirty="0"/>
              <a:t>М. (11-2) – 90,83%.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59405" y="4010709"/>
            <a:ext cx="6754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Меньшикова А. (10-3) – 89,35 %,  </a:t>
            </a:r>
            <a:r>
              <a:rPr lang="ru-RU" dirty="0" err="1"/>
              <a:t>Суліма</a:t>
            </a:r>
            <a:r>
              <a:rPr lang="ru-RU" dirty="0"/>
              <a:t> А. (10-1) –     88,43%,   </a:t>
            </a:r>
            <a:endParaRPr lang="ru-RU" dirty="0" smtClean="0"/>
          </a:p>
          <a:p>
            <a:r>
              <a:rPr lang="ru-RU" dirty="0" smtClean="0"/>
              <a:t>Михайлова </a:t>
            </a:r>
            <a:r>
              <a:rPr lang="ru-RU" dirty="0"/>
              <a:t>Д..  (10-3) – 88,43 %,    Ковальчук А. (10-1)  – 87,50 %,    </a:t>
            </a:r>
            <a:endParaRPr lang="ru-RU" dirty="0" smtClean="0"/>
          </a:p>
          <a:p>
            <a:r>
              <a:rPr lang="ru-RU" dirty="0" err="1" smtClean="0"/>
              <a:t>Воробець</a:t>
            </a:r>
            <a:r>
              <a:rPr lang="ru-RU" dirty="0" smtClean="0"/>
              <a:t> </a:t>
            </a:r>
            <a:r>
              <a:rPr lang="ru-RU" dirty="0"/>
              <a:t>Е. (10-1) – 87,25 %. </a:t>
            </a:r>
          </a:p>
        </p:txBody>
      </p:sp>
    </p:spTree>
    <p:extLst>
      <p:ext uri="{BB962C8B-B14F-4D97-AF65-F5344CB8AC3E}">
        <p14:creationId xmlns:p14="http://schemas.microsoft.com/office/powerpoint/2010/main" val="207226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501" y="475928"/>
            <a:ext cx="9868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algn="just">
              <a:spcAft>
                <a:spcPts val="0"/>
              </a:spcAft>
            </a:pPr>
            <a:r>
              <a:rPr lang="uk-UA" sz="2400" spc="-1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Стипендіати</a:t>
            </a:r>
          </a:p>
          <a:p>
            <a:pPr marL="270510" algn="just">
              <a:spcAft>
                <a:spcPts val="0"/>
              </a:spcAft>
            </a:pPr>
            <a:endParaRPr lang="uk-UA" sz="2400" spc="-13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9433" y="4689310"/>
            <a:ext cx="9288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Претенденти на </a:t>
            </a:r>
            <a:r>
              <a:rPr lang="uk-UA" sz="2400" spc="-1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золоту медаль</a:t>
            </a:r>
            <a:r>
              <a:rPr lang="uk-UA" sz="2400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400" spc="-13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Меньшикова</a:t>
            </a:r>
            <a:r>
              <a:rPr lang="uk-UA" sz="2400" spc="-1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А., група 10-3</a:t>
            </a:r>
          </a:p>
          <a:p>
            <a:r>
              <a:rPr lang="uk-UA" sz="2400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spc="-1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    на срібну медаль: Михайлова Д., група 10-3</a:t>
            </a:r>
            <a:endParaRPr lang="uk-UA" sz="2400" spc="-13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28327"/>
              </p:ext>
            </p:extLst>
          </p:nvPr>
        </p:nvGraphicFramePr>
        <p:xfrm>
          <a:off x="938877" y="925550"/>
          <a:ext cx="9409453" cy="3005476"/>
        </p:xfrm>
        <a:graphic>
          <a:graphicData uri="http://schemas.openxmlformats.org/drawingml/2006/table">
            <a:tbl>
              <a:tblPr firstRow="1" firstCol="1" bandRow="1"/>
              <a:tblGrid>
                <a:gridCol w="2404405">
                  <a:extLst>
                    <a:ext uri="{9D8B030D-6E8A-4147-A177-3AD203B41FA5}">
                      <a16:colId xmlns:a16="http://schemas.microsoft.com/office/drawing/2014/main" val="3952047804"/>
                    </a:ext>
                  </a:extLst>
                </a:gridCol>
                <a:gridCol w="7005048">
                  <a:extLst>
                    <a:ext uri="{9D8B030D-6E8A-4147-A177-3AD203B41FA5}">
                      <a16:colId xmlns:a16="http://schemas.microsoft.com/office/drawing/2014/main" val="829878252"/>
                    </a:ext>
                  </a:extLst>
                </a:gridCol>
              </a:tblGrid>
              <a:tr h="9016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Вищого ступеню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Суліма Анастасія, 10-1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Меньшикова Анастасія, 10-3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Михайлова Дарія, 10-3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281187"/>
                  </a:ext>
                </a:extLst>
              </a:tr>
              <a:tr h="9016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 ступеню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Воробець Евеліна, 10-1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Ковальчук Анна, 10-3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Кашеваров Денис, 9-2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7374"/>
                  </a:ext>
                </a:extLst>
              </a:tr>
              <a:tr h="1202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ІІ ступеню</a:t>
                      </a:r>
                      <a:endParaRPr lang="ru-RU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Санін</a:t>
                      </a:r>
                      <a:r>
                        <a:rPr lang="uk-UA" sz="18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Микита, 10-1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Чала Марина, 10-1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Гаврилюк Оксана. 9-1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spc="-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Волошина Діана, 9-2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594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5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6449" y="312235"/>
            <a:ext cx="4705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uk-UA" sz="2800" b="1" spc="-1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Рейтинг груп</a:t>
            </a:r>
          </a:p>
          <a:p>
            <a:pPr lvl="0" algn="ctr">
              <a:spcAft>
                <a:spcPts val="0"/>
              </a:spcAft>
            </a:pPr>
            <a:endParaRPr lang="uk-UA" sz="2800" b="1" spc="-13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	11-1  – 80,31 %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	11-2 – 78,48 %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	11-3 – 75,02 %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	10-1 – 70,60 %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	10-2 – 66,10 %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	9-1 –  64,39 %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	9-2 – 63,67%</a:t>
            </a:r>
          </a:p>
          <a:p>
            <a:pPr lvl="0" algn="ctr">
              <a:spcAft>
                <a:spcPts val="0"/>
              </a:spcAft>
            </a:pPr>
            <a:r>
              <a:rPr lang="uk-UA" sz="2800" b="1" spc="-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	10-3 – 59,84% </a:t>
            </a:r>
          </a:p>
          <a:p>
            <a:pPr lvl="0" algn="ctr">
              <a:spcAft>
                <a:spcPts val="0"/>
              </a:spcAft>
            </a:pPr>
            <a:endParaRPr lang="uk-UA" sz="2800" b="1" spc="-13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632</TotalTime>
  <Words>532</Words>
  <Application>Microsoft Office PowerPoint</Application>
  <PresentationFormat>Широкоэкранный</PresentationFormat>
  <Paragraphs>211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Gallery</vt:lpstr>
      <vt:lpstr>Результати 2021-2022 н.р.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Порівняння річних оцінок та результатів ДПА 11-х класів</dc:title>
  <dc:creator>Елена Лахута</dc:creator>
  <cp:lastModifiedBy>Елена Лахута</cp:lastModifiedBy>
  <cp:revision>59</cp:revision>
  <dcterms:created xsi:type="dcterms:W3CDTF">2020-08-26T10:47:29Z</dcterms:created>
  <dcterms:modified xsi:type="dcterms:W3CDTF">2022-12-23T10:22:08Z</dcterms:modified>
</cp:coreProperties>
</file>