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4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5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2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0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4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2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7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7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7DAF272-E4DF-417A-8C3B-064A9D509CD8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4EF61A6-B590-4BFF-993C-E7B539CD08B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neprtest.dp.ua/nmt-zno/zagalna-informacziya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766971-A547-68E7-F6C6-E556AD0D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8A95E-9D43-F367-0396-C5FB11EA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" y="345848"/>
            <a:ext cx="11895117" cy="61663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u="sng" dirty="0">
                <a:solidFill>
                  <a:srgbClr val="FF0000"/>
                </a:solidFill>
              </a:rPr>
              <a:t>Загальна інформація</a:t>
            </a:r>
            <a:br>
              <a:rPr lang="uk-UA" sz="3600" dirty="0"/>
            </a:br>
            <a:r>
              <a:rPr lang="uk-UA" sz="2700" b="1" dirty="0"/>
              <a:t>Відповідно до Закону України від 29.10.2024 № 4034-</a:t>
            </a:r>
            <a:r>
              <a:rPr lang="en-US" sz="2700" b="1" dirty="0"/>
              <a:t>IX </a:t>
            </a:r>
            <a:r>
              <a:rPr lang="en-US" sz="2700" b="1" dirty="0">
                <a:solidFill>
                  <a:srgbClr val="FF0000"/>
                </a:solidFill>
              </a:rPr>
              <a:t>«</a:t>
            </a:r>
            <a:r>
              <a:rPr lang="uk-UA" sz="2700" b="1" dirty="0">
                <a:solidFill>
                  <a:srgbClr val="FF0000"/>
                </a:solidFill>
              </a:rPr>
              <a:t>Про внесення змін до деяких законів України щодо державної підсумкової атестації та вступної кампанії 2025 року»</a:t>
            </a:r>
            <a:r>
              <a:rPr lang="uk-UA" sz="2700" b="1" dirty="0"/>
              <a:t>:</a:t>
            </a:r>
            <a:br>
              <a:rPr lang="uk-UA" sz="2700" b="1" dirty="0"/>
            </a:br>
            <a:r>
              <a:rPr lang="uk-UA" sz="2600" b="1" dirty="0"/>
              <a:t>– здобувачів освіти, які у 2025 році завершують кожен рівень повної загальної середньої освіти, звільнено від проходження державної підсумкової атестації (ДПА);</a:t>
            </a:r>
            <a:br>
              <a:rPr lang="uk-UA" sz="2600" b="1" dirty="0"/>
            </a:br>
            <a:br>
              <a:rPr lang="uk-UA" sz="2600" b="1" dirty="0"/>
            </a:br>
            <a:r>
              <a:rPr lang="uk-UA" sz="2600" b="1" dirty="0"/>
              <a:t>– вступні випробування на бакалаврські програми до закладів вищої освіти України (ЗВО) буде проведено у форматі національного </a:t>
            </a:r>
            <a:r>
              <a:rPr lang="uk-UA" sz="2600" b="1" dirty="0" err="1"/>
              <a:t>мультипредметного</a:t>
            </a:r>
            <a:r>
              <a:rPr lang="uk-UA" sz="2600" b="1" dirty="0"/>
              <a:t> тесту  (НМТ) на комп’ютерній основі;</a:t>
            </a:r>
            <a:br>
              <a:rPr lang="uk-UA" sz="2600" b="1" dirty="0"/>
            </a:br>
            <a:br>
              <a:rPr lang="uk-UA" sz="2600" b="1" dirty="0"/>
            </a:br>
            <a:r>
              <a:rPr lang="uk-UA" sz="2600" b="1" dirty="0"/>
              <a:t>– вступні випробування на бакалаврські програми до ЗВО включають тестування з навчальних предметів “Українська мова”, “Математика”, “Історія України” та навчального предмета на вибір (“Іноземна мова”, “Біологія”, “Географія”, “Фізика”, “Хімія”, “Українська література”).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51316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D697A-48F6-4761-715F-9F53171B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365125"/>
            <a:ext cx="11519065" cy="628505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НМТ та ВСТУП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У 2025 році, під час вступу до закладів вищої освіти (ЗВО), можна використовувати результати НМТ 2022, 2023, 2024 або 2025 років.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Формула розрахунку конкурсного балу з урахуванням вагових коефіцієнтів буде оприлюднена в Порядку прийому до закладів вищої освіти, який затверджується Міністерством освіти і науки України.</a:t>
            </a:r>
            <a:br>
              <a:rPr lang="uk-UA" sz="2800" dirty="0"/>
            </a:br>
            <a:br>
              <a:rPr lang="uk-UA" sz="2800" dirty="0"/>
            </a:br>
            <a:r>
              <a:rPr lang="uk-UA" sz="2800" b="1" u="sng" dirty="0">
                <a:solidFill>
                  <a:srgbClr val="FF0000"/>
                </a:solidFill>
              </a:rPr>
              <a:t>Терміни проведення НМТ</a:t>
            </a:r>
            <a:br>
              <a:rPr lang="uk-UA" sz="2800" dirty="0"/>
            </a:br>
            <a:r>
              <a:rPr lang="ru-RU" sz="2800" dirty="0"/>
              <a:t>НМТ-2025 </a:t>
            </a:r>
            <a:r>
              <a:rPr lang="ru-RU" sz="2800" dirty="0" err="1"/>
              <a:t>проводитиметься</a:t>
            </a:r>
            <a:r>
              <a:rPr lang="ru-RU" sz="2800" dirty="0"/>
              <a:t> з </a:t>
            </a:r>
            <a:r>
              <a:rPr lang="ru-RU" sz="2800" dirty="0">
                <a:solidFill>
                  <a:srgbClr val="FF0000"/>
                </a:solidFill>
              </a:rPr>
              <a:t>14 травня до 25 липня</a:t>
            </a:r>
            <a:r>
              <a:rPr lang="ru-RU" sz="2800" dirty="0"/>
              <a:t>.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 err="1"/>
              <a:t>Передбачено</a:t>
            </a:r>
            <a:r>
              <a:rPr lang="ru-RU" sz="2800" dirty="0"/>
              <a:t>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основних</a:t>
            </a:r>
            <a:r>
              <a:rPr lang="ru-RU" sz="2800" dirty="0"/>
              <a:t> і </a:t>
            </a:r>
            <a:r>
              <a:rPr lang="ru-RU" sz="2800" dirty="0" err="1"/>
              <a:t>додаткових</a:t>
            </a:r>
            <a:r>
              <a:rPr lang="ru-RU" sz="2800" dirty="0"/>
              <a:t> </a:t>
            </a:r>
            <a:r>
              <a:rPr lang="ru-RU" sz="2800" dirty="0" err="1"/>
              <a:t>сесій</a:t>
            </a:r>
            <a:r>
              <a:rPr lang="ru-RU" sz="2800" dirty="0"/>
              <a:t>. У </a:t>
            </a:r>
            <a:r>
              <a:rPr lang="ru-RU" sz="2800" dirty="0" err="1"/>
              <a:t>додаткових</a:t>
            </a:r>
            <a:r>
              <a:rPr lang="ru-RU" sz="2800" dirty="0"/>
              <a:t> </a:t>
            </a:r>
            <a:r>
              <a:rPr lang="ru-RU" sz="2800" dirty="0" err="1"/>
              <a:t>сесіях</a:t>
            </a:r>
            <a:r>
              <a:rPr lang="ru-RU" sz="2800" dirty="0"/>
              <a:t> </a:t>
            </a:r>
            <a:r>
              <a:rPr lang="ru-RU" sz="2800" dirty="0" err="1"/>
              <a:t>зможуть</a:t>
            </a:r>
            <a:r>
              <a:rPr lang="ru-RU" sz="2800" dirty="0"/>
              <a:t> </a:t>
            </a:r>
            <a:r>
              <a:rPr lang="ru-RU" sz="2800" dirty="0" err="1"/>
              <a:t>узяти</a:t>
            </a:r>
            <a:r>
              <a:rPr lang="ru-RU" sz="2800" dirty="0"/>
              <a:t> участь </a:t>
            </a:r>
            <a:r>
              <a:rPr lang="ru-RU" sz="2800" dirty="0" err="1"/>
              <a:t>ті</a:t>
            </a:r>
            <a:r>
              <a:rPr lang="ru-RU" sz="2800" dirty="0"/>
              <a:t> </a:t>
            </a:r>
            <a:r>
              <a:rPr lang="ru-RU" sz="2800" dirty="0" err="1"/>
              <a:t>вступники</a:t>
            </a:r>
            <a:r>
              <a:rPr lang="ru-RU" sz="2800" dirty="0"/>
              <a:t> / </a:t>
            </a:r>
            <a:r>
              <a:rPr lang="ru-RU" sz="2800" dirty="0" err="1"/>
              <a:t>вступниці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з </a:t>
            </a:r>
            <a:r>
              <a:rPr lang="ru-RU" sz="2800" dirty="0" err="1"/>
              <a:t>поважних</a:t>
            </a:r>
            <a:r>
              <a:rPr lang="ru-RU" sz="2800" dirty="0"/>
              <a:t> причин не </a:t>
            </a:r>
            <a:r>
              <a:rPr lang="ru-RU" sz="2800" dirty="0" err="1"/>
              <a:t>пройшли</a:t>
            </a:r>
            <a:r>
              <a:rPr lang="ru-RU" sz="2800" dirty="0"/>
              <a:t> </a:t>
            </a:r>
            <a:r>
              <a:rPr lang="ru-RU" sz="2800" dirty="0" err="1"/>
              <a:t>тестування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основних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932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DA06B-C5C2-1895-6567-2A26F47F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365125"/>
            <a:ext cx="11329059" cy="614255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Складники НМТ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У межах НМТ кожен учасник буде виконувати завдання </a:t>
            </a:r>
            <a:r>
              <a:rPr lang="uk-UA" sz="2800" dirty="0">
                <a:solidFill>
                  <a:srgbClr val="FF0000"/>
                </a:solidFill>
              </a:rPr>
              <a:t>із чотирьох навчальних предметів</a:t>
            </a:r>
            <a:r>
              <a:rPr lang="uk-UA" sz="2800" dirty="0"/>
              <a:t>, </a:t>
            </a:r>
            <a:r>
              <a:rPr lang="uk-UA" sz="2800" dirty="0">
                <a:solidFill>
                  <a:srgbClr val="FF0000"/>
                </a:solidFill>
              </a:rPr>
              <a:t>три</a:t>
            </a:r>
            <a:r>
              <a:rPr lang="uk-UA" sz="2800" dirty="0"/>
              <a:t> з яких є </a:t>
            </a:r>
            <a:r>
              <a:rPr lang="uk-UA" sz="2800" dirty="0">
                <a:solidFill>
                  <a:srgbClr val="FF0000"/>
                </a:solidFill>
              </a:rPr>
              <a:t>обов’язковими</a:t>
            </a:r>
            <a:r>
              <a:rPr lang="uk-UA" sz="2800" dirty="0"/>
              <a:t> (</a:t>
            </a:r>
            <a:r>
              <a:rPr lang="uk-UA" sz="2800" dirty="0">
                <a:solidFill>
                  <a:srgbClr val="FF0000"/>
                </a:solidFill>
              </a:rPr>
              <a:t>українська мова, математика та історія України</a:t>
            </a:r>
            <a:r>
              <a:rPr lang="uk-UA" sz="2800" dirty="0"/>
              <a:t>), а </a:t>
            </a:r>
            <a:r>
              <a:rPr lang="uk-UA" sz="2800" dirty="0">
                <a:solidFill>
                  <a:srgbClr val="FF0000"/>
                </a:solidFill>
              </a:rPr>
              <a:t>один</a:t>
            </a:r>
            <a:r>
              <a:rPr lang="uk-UA" sz="2800" dirty="0"/>
              <a:t> — на вибір із переліку (українська література, іноземна мова (англійська, німецька, французька, іспанська), біологія, хімія, фізика, географія). Предмет на вибір вступник вказуватиме під час реєстрації для участі в НМТ.</a:t>
            </a:r>
            <a:br>
              <a:rPr lang="uk-UA" sz="2800" dirty="0"/>
            </a:br>
            <a:br>
              <a:rPr lang="uk-UA" sz="2800" dirty="0"/>
            </a:br>
            <a:r>
              <a:rPr lang="uk-UA" sz="2800" b="1" u="sng" dirty="0">
                <a:solidFill>
                  <a:srgbClr val="FF0000"/>
                </a:solidFill>
              </a:rPr>
              <a:t>Історія України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Хоча модель НМТ 2024 року і буде збережено,</a:t>
            </a:r>
            <a:br>
              <a:rPr lang="uk-UA" sz="2800" dirty="0"/>
            </a:br>
            <a:r>
              <a:rPr lang="uk-UA" sz="2800" dirty="0"/>
              <a:t>однак у 2025 році заплановано деякі зміни. Так, у тесті з історії України</a:t>
            </a:r>
            <a:br>
              <a:rPr lang="uk-UA" sz="2800" dirty="0"/>
            </a:br>
            <a:r>
              <a:rPr lang="uk-UA" sz="2800" dirty="0"/>
              <a:t>будуть завдання за увесь курс, тож відтепер потенційним учасникам, окрім питань, що стосуються  подій  другої половини </a:t>
            </a:r>
            <a:r>
              <a:rPr lang="en-US" sz="2800" dirty="0"/>
              <a:t>XVI – </a:t>
            </a:r>
            <a:r>
              <a:rPr lang="uk-UA" sz="2800" dirty="0"/>
              <a:t>початку ХХІ ст.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290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ED5C4-796D-0791-052A-ED952C489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A0A2B-1E64-EEE0-3AC1-694D6470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365125"/>
            <a:ext cx="11329059" cy="6142553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Реєстрація</a:t>
            </a:r>
            <a:br>
              <a:rPr lang="uk-UA" sz="2800" b="1" u="sng" dirty="0">
                <a:solidFill>
                  <a:srgbClr val="FF0000"/>
                </a:solidFill>
              </a:rPr>
            </a:br>
            <a:br>
              <a:rPr lang="uk-UA" sz="2800" dirty="0"/>
            </a:br>
            <a:r>
              <a:rPr lang="ru-RU" sz="2800" dirty="0" err="1">
                <a:solidFill>
                  <a:srgbClr val="FF0000"/>
                </a:solidFill>
              </a:rPr>
              <a:t>Основний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етап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реєстрації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для </a:t>
            </a:r>
            <a:r>
              <a:rPr lang="ru-RU" sz="2800" dirty="0" err="1"/>
              <a:t>участі</a:t>
            </a:r>
            <a:r>
              <a:rPr lang="ru-RU" sz="2800" dirty="0"/>
              <a:t> в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/>
              <a:t>сесіях</a:t>
            </a:r>
            <a:r>
              <a:rPr lang="ru-RU" sz="2800" dirty="0"/>
              <a:t> НМТ </a:t>
            </a:r>
            <a:r>
              <a:rPr lang="ru-RU" sz="2800" dirty="0" err="1"/>
              <a:t>триватиме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з </a:t>
            </a:r>
            <a:r>
              <a:rPr lang="ru-RU" sz="2800" b="1" dirty="0">
                <a:solidFill>
                  <a:srgbClr val="FF0000"/>
                </a:solidFill>
              </a:rPr>
              <a:t>6 березня до 3 </a:t>
            </a:r>
            <a:r>
              <a:rPr lang="ru-RU" sz="2800" b="1" dirty="0" err="1">
                <a:solidFill>
                  <a:srgbClr val="FF0000"/>
                </a:solidFill>
              </a:rPr>
              <a:t>квітня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включно</a:t>
            </a:r>
            <a:r>
              <a:rPr lang="ru-RU" sz="2800" dirty="0"/>
              <a:t>.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До </a:t>
            </a:r>
            <a:r>
              <a:rPr lang="ru-RU" sz="2800" dirty="0">
                <a:solidFill>
                  <a:srgbClr val="FF0000"/>
                </a:solidFill>
              </a:rPr>
              <a:t>8 </a:t>
            </a:r>
            <a:r>
              <a:rPr lang="ru-RU" sz="2800" dirty="0" err="1">
                <a:solidFill>
                  <a:srgbClr val="FF0000"/>
                </a:solidFill>
              </a:rPr>
              <a:t>квітня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зареєстровані</a:t>
            </a:r>
            <a:r>
              <a:rPr lang="ru-RU" sz="2800" dirty="0"/>
              <a:t> </a:t>
            </a:r>
            <a:r>
              <a:rPr lang="ru-RU" sz="2800" dirty="0" err="1"/>
              <a:t>матимуть</a:t>
            </a:r>
            <a:r>
              <a:rPr lang="ru-RU" sz="2800" dirty="0"/>
              <a:t> </a:t>
            </a:r>
            <a:r>
              <a:rPr lang="ru-RU" sz="2800" dirty="0" err="1"/>
              <a:t>змогу</a:t>
            </a:r>
            <a:r>
              <a:rPr lang="ru-RU" sz="2800" dirty="0"/>
              <a:t> в </a:t>
            </a:r>
            <a:r>
              <a:rPr lang="ru-RU" sz="2800" dirty="0" err="1"/>
              <a:t>персональних</a:t>
            </a:r>
            <a:r>
              <a:rPr lang="ru-RU" sz="2800" dirty="0"/>
              <a:t> </a:t>
            </a:r>
            <a:r>
              <a:rPr lang="ru-RU" sz="2800" dirty="0" err="1"/>
              <a:t>кабінетах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внести </a:t>
            </a:r>
            <a:r>
              <a:rPr lang="ru-RU" sz="2800" dirty="0" err="1">
                <a:solidFill>
                  <a:srgbClr val="FF0000"/>
                </a:solidFill>
              </a:rPr>
              <a:t>зміни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вибрати</a:t>
            </a:r>
            <a:r>
              <a:rPr lang="ru-RU" sz="2800" dirty="0"/>
              <a:t> </a:t>
            </a:r>
            <a:r>
              <a:rPr lang="ru-RU" sz="2800" dirty="0" err="1"/>
              <a:t>інший</a:t>
            </a:r>
            <a:r>
              <a:rPr lang="ru-RU" sz="2800" dirty="0"/>
              <a:t> предмет </a:t>
            </a:r>
            <a:r>
              <a:rPr lang="ru-RU" sz="2800" dirty="0" err="1"/>
              <a:t>додаткового</a:t>
            </a:r>
            <a:r>
              <a:rPr lang="ru-RU" sz="2800" dirty="0"/>
              <a:t> блоку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змінити</a:t>
            </a:r>
            <a:r>
              <a:rPr lang="ru-RU" sz="2800" dirty="0"/>
              <a:t> населений пункт в </a:t>
            </a:r>
            <a:r>
              <a:rPr lang="ru-RU" sz="2800" dirty="0" err="1"/>
              <a:t>Україні</a:t>
            </a:r>
            <a:r>
              <a:rPr lang="ru-RU" sz="2800" dirty="0"/>
              <a:t> / за кордоном, у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бажають</a:t>
            </a:r>
            <a:r>
              <a:rPr lang="ru-RU" sz="2800" dirty="0"/>
              <a:t> пройти НМТ).</a:t>
            </a:r>
            <a:br>
              <a:rPr lang="uk-UA" sz="2800" dirty="0"/>
            </a:br>
            <a:br>
              <a:rPr lang="uk-UA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609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89034-9226-E879-685B-4176E2F6C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61B68-9BAE-FDD6-B5D1-A1003047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365125"/>
            <a:ext cx="11329059" cy="6142553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запрошення</a:t>
            </a:r>
            <a:br>
              <a:rPr lang="uk-UA" sz="2800" b="1" u="sng" dirty="0">
                <a:solidFill>
                  <a:srgbClr val="FF0000"/>
                </a:solidFill>
              </a:rPr>
            </a:br>
            <a:br>
              <a:rPr lang="uk-UA" sz="2800" dirty="0"/>
            </a:br>
            <a:r>
              <a:rPr lang="uk-UA" sz="2800" dirty="0">
                <a:solidFill>
                  <a:srgbClr val="FF0000"/>
                </a:solidFill>
              </a:rPr>
              <a:t>Із 4 травня </a:t>
            </a:r>
            <a:r>
              <a:rPr lang="uk-UA" sz="2800" dirty="0"/>
              <a:t>для зареєстрованих учасників основної сесії НМТ з’явиться можливість завантажити зі своїх персональних кабінетів запрошення, </a:t>
            </a:r>
            <a:br>
              <a:rPr lang="uk-UA" sz="2800" dirty="0"/>
            </a:br>
            <a:r>
              <a:rPr lang="uk-UA" sz="2800" dirty="0"/>
              <a:t>де буде зазначено </a:t>
            </a:r>
            <a:r>
              <a:rPr lang="uk-UA" sz="2800" dirty="0">
                <a:solidFill>
                  <a:srgbClr val="FF0000"/>
                </a:solidFill>
              </a:rPr>
              <a:t>дату, час і місце проведення НМТ. </a:t>
            </a:r>
            <a:br>
              <a:rPr lang="uk-UA" sz="2800" dirty="0"/>
            </a:br>
            <a:br>
              <a:rPr lang="uk-UA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908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E78C2-C19B-3C46-3510-49D38F60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365125"/>
            <a:ext cx="11435938" cy="6213805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Мова тестів</a:t>
            </a:r>
            <a:br>
              <a:rPr lang="uk-UA" sz="2800" b="1" u="sng" dirty="0">
                <a:solidFill>
                  <a:srgbClr val="FF0000"/>
                </a:solidFill>
              </a:rPr>
            </a:br>
            <a:br>
              <a:rPr lang="uk-UA" sz="2800" dirty="0"/>
            </a:br>
            <a:r>
              <a:rPr lang="uk-UA" sz="2800" dirty="0"/>
              <a:t>Тести складаються українською мовою</a:t>
            </a:r>
            <a:br>
              <a:rPr lang="uk-UA" sz="2800" dirty="0"/>
            </a:br>
            <a:br>
              <a:rPr lang="uk-UA" sz="2800" dirty="0"/>
            </a:br>
            <a:r>
              <a:rPr lang="uk-UA" sz="2800" b="1" u="sng" dirty="0">
                <a:solidFill>
                  <a:srgbClr val="FF0000"/>
                </a:solidFill>
              </a:rPr>
              <a:t>Пункти проведення</a:t>
            </a:r>
            <a:br>
              <a:rPr lang="uk-UA" sz="2800" dirty="0"/>
            </a:b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Тестування відбуватиметься в спеціально обладнаних комп’ютерних аудиторіях закладів освіти — тимчасових екзаменаційних центрах (ТЕЦ), які буде створено не лише в Україні, а й у деяких інших країнах. Перелік таких країн буде оголошено згодом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933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34B79-E777-BFBC-65D8-4B970F53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166255"/>
            <a:ext cx="11317183" cy="637704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Модель проведення НМТ</a:t>
            </a:r>
            <a:br>
              <a:rPr lang="uk-UA" sz="2800" dirty="0"/>
            </a:br>
            <a:br>
              <a:rPr lang="uk-UA" sz="2800" dirty="0"/>
            </a:br>
            <a:r>
              <a:rPr lang="ru-RU" sz="2400" dirty="0"/>
              <a:t>Модель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учасник</a:t>
            </a:r>
            <a:r>
              <a:rPr lang="ru-RU" sz="2400" dirty="0"/>
              <a:t> / </a:t>
            </a:r>
            <a:r>
              <a:rPr lang="ru-RU" sz="2400" dirty="0" err="1"/>
              <a:t>учасниця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/>
              <a:t>предметних</a:t>
            </a:r>
            <a:r>
              <a:rPr lang="ru-RU" sz="2400" dirty="0"/>
              <a:t> тести </a:t>
            </a:r>
            <a:r>
              <a:rPr lang="ru-RU" sz="2400" dirty="0" err="1"/>
              <a:t>проходитиме</a:t>
            </a:r>
            <a:r>
              <a:rPr lang="ru-RU" sz="2400" dirty="0"/>
              <a:t> в один день у два </a:t>
            </a:r>
            <a:r>
              <a:rPr lang="ru-RU" sz="2400" dirty="0" err="1"/>
              <a:t>етапи</a:t>
            </a:r>
            <a:r>
              <a:rPr lang="ru-RU" sz="2400" dirty="0"/>
              <a:t>: перший </a:t>
            </a:r>
            <a:r>
              <a:rPr lang="ru-RU" sz="2400" dirty="0" err="1"/>
              <a:t>етап</a:t>
            </a:r>
            <a:r>
              <a:rPr lang="ru-RU" sz="2400" dirty="0"/>
              <a:t> (120 </a:t>
            </a:r>
            <a:r>
              <a:rPr lang="ru-RU" sz="2400" dirty="0" err="1"/>
              <a:t>хвилин</a:t>
            </a:r>
            <a:r>
              <a:rPr lang="ru-RU" sz="2400" dirty="0"/>
              <a:t>) —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з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та математики, </a:t>
            </a:r>
            <a:r>
              <a:rPr lang="ru-RU" sz="2400" dirty="0" err="1"/>
              <a:t>другий</a:t>
            </a:r>
            <a:r>
              <a:rPr lang="ru-RU" sz="2400" dirty="0"/>
              <a:t> </a:t>
            </a:r>
            <a:r>
              <a:rPr lang="ru-RU" sz="2400" dirty="0" err="1"/>
              <a:t>етап</a:t>
            </a:r>
            <a:r>
              <a:rPr lang="ru-RU" sz="2400" dirty="0"/>
              <a:t> (120 </a:t>
            </a:r>
            <a:r>
              <a:rPr lang="ru-RU" sz="2400" dirty="0" err="1"/>
              <a:t>хвилин</a:t>
            </a:r>
            <a:r>
              <a:rPr lang="ru-RU" sz="2400" dirty="0"/>
              <a:t>) —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з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та </a:t>
            </a:r>
            <a:r>
              <a:rPr lang="ru-RU" sz="2400" dirty="0" err="1"/>
              <a:t>навчального</a:t>
            </a:r>
            <a:r>
              <a:rPr lang="ru-RU" sz="2400" dirty="0"/>
              <a:t> предмета на </a:t>
            </a:r>
            <a:r>
              <a:rPr lang="ru-RU" sz="2400" dirty="0" err="1"/>
              <a:t>вибір</a:t>
            </a:r>
            <a:r>
              <a:rPr lang="ru-RU" sz="2400" dirty="0"/>
              <a:t>.</a:t>
            </a:r>
            <a:br>
              <a:rPr lang="ru-RU" sz="2400" dirty="0"/>
            </a:br>
            <a:br>
              <a:rPr lang="ru-RU" sz="2900" dirty="0"/>
            </a:b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завершення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НМТ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учасник</a:t>
            </a:r>
            <a:r>
              <a:rPr lang="ru-RU" sz="2400" dirty="0"/>
              <a:t> / </a:t>
            </a:r>
            <a:r>
              <a:rPr lang="ru-RU" sz="2400" dirty="0" err="1"/>
              <a:t>кожна</a:t>
            </a:r>
            <a:r>
              <a:rPr lang="ru-RU" sz="2400" dirty="0"/>
              <a:t> </a:t>
            </a:r>
            <a:r>
              <a:rPr lang="ru-RU" sz="2400" dirty="0" err="1"/>
              <a:t>учасниця</a:t>
            </a:r>
            <a:r>
              <a:rPr lang="ru-RU" sz="2400" dirty="0"/>
              <a:t> </a:t>
            </a:r>
            <a:r>
              <a:rPr lang="ru-RU" sz="2400" dirty="0" err="1"/>
              <a:t>отримає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набраних</a:t>
            </a:r>
            <a:r>
              <a:rPr lang="ru-RU" sz="2400" dirty="0"/>
              <a:t> ним / нею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/>
              <a:t>балів</a:t>
            </a:r>
            <a:r>
              <a:rPr lang="ru-RU" sz="2400" dirty="0"/>
              <a:t> за </a:t>
            </a:r>
            <a:r>
              <a:rPr lang="ru-RU" sz="2400" dirty="0" err="1"/>
              <a:t>кожний</a:t>
            </a:r>
            <a:r>
              <a:rPr lang="ru-RU" sz="2400" dirty="0"/>
              <a:t> блок. Для конкурсного </a:t>
            </a:r>
            <a:r>
              <a:rPr lang="ru-RU" sz="2400" dirty="0" err="1"/>
              <a:t>відбору</a:t>
            </a:r>
            <a:r>
              <a:rPr lang="ru-RU" sz="2400" dirty="0"/>
              <a:t> </a:t>
            </a:r>
            <a:r>
              <a:rPr lang="ru-RU" sz="2400" dirty="0" err="1"/>
              <a:t>використовуватимуться</a:t>
            </a:r>
            <a:r>
              <a:rPr lang="ru-RU" sz="2400" dirty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з кожного предмета, </a:t>
            </a:r>
            <a:r>
              <a:rPr lang="ru-RU" sz="2400" dirty="0" err="1"/>
              <a:t>переведені</a:t>
            </a:r>
            <a:r>
              <a:rPr lang="ru-RU" sz="2400" dirty="0"/>
              <a:t> в шкалу 100–200 </a:t>
            </a:r>
            <a:r>
              <a:rPr lang="ru-RU" sz="2400" dirty="0" err="1"/>
              <a:t>балів</a:t>
            </a:r>
            <a:r>
              <a:rPr lang="ru-RU" sz="2400" dirty="0"/>
              <a:t>. </a:t>
            </a:r>
            <a:r>
              <a:rPr lang="ru-RU" sz="2400" dirty="0" err="1"/>
              <a:t>Таблиці</a:t>
            </a:r>
            <a:r>
              <a:rPr lang="ru-RU" sz="2400" dirty="0"/>
              <a:t> </a:t>
            </a:r>
            <a:r>
              <a:rPr lang="ru-RU" sz="2400" dirty="0" err="1"/>
              <a:t>переведення</a:t>
            </a:r>
            <a:r>
              <a:rPr lang="ru-RU" sz="2400" dirty="0"/>
              <a:t> </a:t>
            </a:r>
            <a:r>
              <a:rPr lang="ru-RU" sz="2400" dirty="0" err="1"/>
              <a:t>балів</a:t>
            </a:r>
            <a:r>
              <a:rPr lang="ru-RU" sz="2400" dirty="0"/>
              <a:t> у шкалу 100–200 </a:t>
            </a:r>
            <a:r>
              <a:rPr lang="ru-RU" sz="2400" dirty="0" err="1"/>
              <a:t>Міністерство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і науки </a:t>
            </a:r>
            <a:r>
              <a:rPr lang="ru-RU" sz="2400" dirty="0" err="1"/>
              <a:t>України</a:t>
            </a:r>
            <a:r>
              <a:rPr lang="ru-RU" sz="2400" dirty="0"/>
              <a:t> затвердить </a:t>
            </a:r>
            <a:r>
              <a:rPr lang="ru-RU" sz="2400" dirty="0" err="1"/>
              <a:t>завчасно</a:t>
            </a:r>
            <a:r>
              <a:rPr lang="ru-RU" sz="2400" dirty="0"/>
              <a:t>. </a:t>
            </a: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одразу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тестування</a:t>
            </a:r>
            <a:r>
              <a:rPr lang="ru-RU" sz="2400" dirty="0"/>
              <a:t> </a:t>
            </a:r>
            <a:r>
              <a:rPr lang="ru-RU" sz="2400" dirty="0" err="1"/>
              <a:t>учасник</a:t>
            </a:r>
            <a:r>
              <a:rPr lang="ru-RU" sz="2400" dirty="0"/>
              <a:t> / </a:t>
            </a:r>
            <a:r>
              <a:rPr lang="ru-RU" sz="2400" dirty="0" err="1"/>
              <a:t>учасниця</a:t>
            </a:r>
            <a:r>
              <a:rPr lang="ru-RU" sz="2400" dirty="0"/>
              <a:t> </a:t>
            </a:r>
            <a:r>
              <a:rPr lang="ru-RU" sz="2400" dirty="0" err="1"/>
              <a:t>знатиме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набраних</a:t>
            </a:r>
            <a:r>
              <a:rPr lang="ru-RU" sz="2400" dirty="0"/>
              <a:t> ним / нею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/>
              <a:t>балів</a:t>
            </a:r>
            <a:r>
              <a:rPr lang="ru-RU" sz="2400" dirty="0"/>
              <a:t>, а й </a:t>
            </a:r>
            <a:r>
              <a:rPr lang="ru-RU" sz="2400" dirty="0" err="1"/>
              <a:t>зможе</a:t>
            </a:r>
            <a:r>
              <a:rPr lang="ru-RU" sz="2400" dirty="0"/>
              <a:t> </a:t>
            </a:r>
            <a:r>
              <a:rPr lang="ru-RU" sz="2400" dirty="0" err="1"/>
              <a:t>зорієнтуватися</a:t>
            </a:r>
            <a:r>
              <a:rPr lang="ru-RU" sz="2400" dirty="0"/>
              <a:t> в тому, </a:t>
            </a:r>
            <a:r>
              <a:rPr lang="ru-RU" sz="2400" dirty="0" err="1"/>
              <a:t>якими</a:t>
            </a:r>
            <a:r>
              <a:rPr lang="ru-RU" sz="2400" dirty="0"/>
              <a:t> є </a:t>
            </a:r>
            <a:r>
              <a:rPr lang="ru-RU" sz="2400" dirty="0" err="1"/>
              <a:t>його</a:t>
            </a:r>
            <a:r>
              <a:rPr lang="ru-RU" sz="2400" dirty="0"/>
              <a:t> /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для </a:t>
            </a:r>
            <a:r>
              <a:rPr lang="ru-RU" sz="2400" dirty="0" err="1"/>
              <a:t>вступу</a:t>
            </a:r>
            <a:r>
              <a:rPr lang="ru-RU" sz="2400" dirty="0"/>
              <a:t>. Для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спеціальностей</a:t>
            </a:r>
            <a:r>
              <a:rPr lang="ru-RU" sz="2400" dirty="0"/>
              <a:t> буде </a:t>
            </a:r>
            <a:r>
              <a:rPr lang="ru-RU" sz="2400" dirty="0" err="1"/>
              <a:t>встановлено</a:t>
            </a:r>
            <a:r>
              <a:rPr lang="ru-RU" sz="2400" dirty="0"/>
              <a:t> </a:t>
            </a:r>
            <a:r>
              <a:rPr lang="ru-RU" sz="2400" dirty="0" err="1"/>
              <a:t>коефіцієнти</a:t>
            </a:r>
            <a:r>
              <a:rPr lang="ru-RU" sz="2400" dirty="0"/>
              <a:t> до </a:t>
            </a:r>
            <a:r>
              <a:rPr lang="ru-RU" sz="2400" dirty="0" err="1"/>
              <a:t>результатів</a:t>
            </a:r>
            <a:r>
              <a:rPr lang="ru-RU" sz="2400" dirty="0"/>
              <a:t> за </a:t>
            </a:r>
            <a:r>
              <a:rPr lang="ru-RU" sz="2400" dirty="0" err="1"/>
              <a:t>кожний</a:t>
            </a:r>
            <a:r>
              <a:rPr lang="ru-RU" sz="2400" dirty="0"/>
              <a:t> блок НМТ. </a:t>
            </a:r>
            <a:r>
              <a:rPr lang="ru-RU" sz="2400" dirty="0" err="1"/>
              <a:t>Інформація</a:t>
            </a:r>
            <a:r>
              <a:rPr lang="ru-RU" sz="2400" dirty="0"/>
              <a:t> про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коефіцієнтів</a:t>
            </a:r>
            <a:r>
              <a:rPr lang="ru-RU" sz="2400" dirty="0"/>
              <a:t> </a:t>
            </a:r>
            <a:r>
              <a:rPr lang="ru-RU" sz="2400" dirty="0" err="1"/>
              <a:t>міститиметься</a:t>
            </a:r>
            <a:r>
              <a:rPr lang="ru-RU" sz="2400" dirty="0"/>
              <a:t> в Порядку </a:t>
            </a:r>
            <a:r>
              <a:rPr lang="ru-RU" sz="2400" dirty="0" err="1"/>
              <a:t>прийому</a:t>
            </a:r>
            <a:r>
              <a:rPr lang="ru-RU" sz="2400" dirty="0"/>
              <a:t> на </a:t>
            </a:r>
            <a:r>
              <a:rPr lang="ru-RU" sz="2400" dirty="0" err="1"/>
              <a:t>навчання</a:t>
            </a:r>
            <a:r>
              <a:rPr lang="ru-RU" sz="2400" dirty="0"/>
              <a:t> для </a:t>
            </a:r>
            <a:r>
              <a:rPr lang="ru-RU" sz="2400" dirty="0" err="1"/>
              <a:t>здобуття</a:t>
            </a:r>
            <a:r>
              <a:rPr lang="ru-RU" sz="2400" dirty="0"/>
              <a:t> </a:t>
            </a:r>
            <a:r>
              <a:rPr lang="ru-RU" sz="2400" dirty="0" err="1"/>
              <a:t>вищої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у 2025 </a:t>
            </a:r>
            <a:r>
              <a:rPr lang="ru-RU" sz="2400" dirty="0" err="1"/>
              <a:t>році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015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CC2E9-8376-A378-B9AF-F855BF98F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8B6A8-DC0F-2C79-6EF8-2D2D700A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365125"/>
            <a:ext cx="11329059" cy="6142553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</a:rPr>
              <a:t>Оголошення результатів</a:t>
            </a:r>
            <a:br>
              <a:rPr lang="uk-UA" sz="2800" b="1" u="sng" dirty="0">
                <a:solidFill>
                  <a:srgbClr val="FF0000"/>
                </a:solidFill>
              </a:rPr>
            </a:br>
            <a:br>
              <a:rPr lang="uk-UA" sz="2800" dirty="0"/>
            </a:br>
            <a:r>
              <a:rPr lang="ru-RU" sz="2800" dirty="0" err="1"/>
              <a:t>Інформацію</a:t>
            </a:r>
            <a:r>
              <a:rPr lang="ru-RU" sz="2800" dirty="0"/>
              <a:t> про </a:t>
            </a:r>
            <a:r>
              <a:rPr lang="ru-RU" sz="2800" dirty="0" err="1"/>
              <a:t>результати</a:t>
            </a:r>
            <a:r>
              <a:rPr lang="ru-RU" sz="2800" dirty="0"/>
              <a:t>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/>
              <a:t>сесій</a:t>
            </a:r>
            <a:r>
              <a:rPr lang="ru-RU" sz="2800" dirty="0"/>
              <a:t> НМТ за шкалою 100–200 </a:t>
            </a:r>
            <a:r>
              <a:rPr lang="ru-RU" sz="2800" dirty="0" err="1"/>
              <a:t>балів</a:t>
            </a:r>
            <a:r>
              <a:rPr lang="ru-RU" sz="2800" dirty="0"/>
              <a:t> буде </a:t>
            </a:r>
            <a:r>
              <a:rPr lang="ru-RU" sz="2800" dirty="0" err="1"/>
              <a:t>розміщено</a:t>
            </a:r>
            <a:r>
              <a:rPr lang="ru-RU" sz="2800" dirty="0"/>
              <a:t> в </a:t>
            </a:r>
            <a:r>
              <a:rPr lang="ru-RU" sz="2800" dirty="0" err="1">
                <a:solidFill>
                  <a:srgbClr val="FF0000"/>
                </a:solidFill>
              </a:rPr>
              <a:t>персональних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кабінетах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до 4 липня</a:t>
            </a:r>
            <a:r>
              <a:rPr lang="ru-RU" sz="2800" dirty="0"/>
              <a:t>, </a:t>
            </a:r>
            <a:r>
              <a:rPr lang="ru-RU" sz="2800" dirty="0" err="1"/>
              <a:t>додаткових</a:t>
            </a:r>
            <a:r>
              <a:rPr lang="ru-RU" sz="2800" dirty="0"/>
              <a:t> – </a:t>
            </a:r>
            <a:r>
              <a:rPr lang="ru-RU" sz="2800" dirty="0">
                <a:solidFill>
                  <a:srgbClr val="FF0000"/>
                </a:solidFill>
              </a:rPr>
              <a:t>до 30 липня.</a:t>
            </a: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800" dirty="0">
                <a:solidFill>
                  <a:srgbClr val="FF0000"/>
                </a:solidFill>
              </a:rPr>
            </a:br>
            <a:br>
              <a:rPr lang="uk-UA" sz="2800" dirty="0"/>
            </a:br>
            <a:br>
              <a:rPr lang="uk-UA" sz="2800" dirty="0"/>
            </a:br>
            <a:r>
              <a:rPr lang="en-US" sz="2800" dirty="0">
                <a:hlinkClick r:id="rId2"/>
              </a:rPr>
              <a:t>https://dneprtest.dp.ua/nmt-zno/zagalna-informacziya/</a:t>
            </a:r>
            <a:r>
              <a:rPr lang="uk-UA" sz="2800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9644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34</TotalTime>
  <Words>746</Words>
  <Application>Microsoft Office PowerPoint</Application>
  <PresentationFormat>Широкий екран</PresentationFormat>
  <Paragraphs>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Cambria</vt:lpstr>
      <vt:lpstr>Rockwell</vt:lpstr>
      <vt:lpstr>Rockwell Condensed</vt:lpstr>
      <vt:lpstr>Wingdings</vt:lpstr>
      <vt:lpstr>Дерево</vt:lpstr>
      <vt:lpstr>Презентація PowerPoint</vt:lpstr>
      <vt:lpstr>Загальна інформація Відповідно до Закону України від 29.10.2024 № 4034-IX «Про внесення змін до деяких законів України щодо державної підсумкової атестації та вступної кампанії 2025 року»: – здобувачів освіти, які у 2025 році завершують кожен рівень повної загальної середньої освіти, звільнено від проходження державної підсумкової атестації (ДПА);  – вступні випробування на бакалаврські програми до закладів вищої освіти України (ЗВО) буде проведено у форматі національного мультипредметного тесту  (НМТ) на комп’ютерній основі;  – вступні випробування на бакалаврські програми до ЗВО включають тестування з навчальних предметів “Українська мова”, “Математика”, “Історія України” та навчального предмета на вибір (“Іноземна мова”, “Біологія”, “Географія”, “Фізика”, “Хімія”, “Українська література”).</vt:lpstr>
      <vt:lpstr>НМТ та ВСТУП  У 2025 році, під час вступу до закладів вищої освіти (ЗВО), можна використовувати результати НМТ 2022, 2023, 2024 або 2025 років.  Формула розрахунку конкурсного балу з урахуванням вагових коефіцієнтів буде оприлюднена в Порядку прийому до закладів вищої освіти, який затверджується Міністерством освіти і науки України.  Терміни проведення НМТ НМТ-2025 проводитиметься з 14 травня до 25 липня.  Передбачено проведення основних і додаткових сесій. У додаткових сесіях зможуть узяти участь ті вступники / вступниці, які з поважних причин не пройшли тестування під час основних</vt:lpstr>
      <vt:lpstr>Складники НМТ  У межах НМТ кожен учасник буде виконувати завдання із чотирьох навчальних предметів, три з яких є обов’язковими (українська мова, математика та історія України), а один — на вибір із переліку (українська література, іноземна мова (англійська, німецька, французька, іспанська), біологія, хімія, фізика, географія). Предмет на вибір вступник вказуватиме під час реєстрації для участі в НМТ.  Історія України  Хоча модель НМТ 2024 року і буде збережено, однак у 2025 році заплановано деякі зміни. Так, у тесті з історії України будуть завдання за увесь курс, тож відтепер потенційним учасникам, окрім питань, що стосуються  подій  другої половини XVI – початку ХХІ ст.</vt:lpstr>
      <vt:lpstr>Реєстрація  Основний етап реєстрації для участі в основних сесіях НМТ триватиме з 6 березня до 3 квітня включно.   До 8 квітня зареєстровані матимуть змогу в персональних кабінетах внести зміни (вибрати інший предмет додаткового блоку чи змінити населений пункт в Україні / за кордоном, у якому бажають пройти НМТ).  </vt:lpstr>
      <vt:lpstr>запрошення  Із 4 травня для зареєстрованих учасників основної сесії НМТ з’явиться можливість завантажити зі своїх персональних кабінетів запрошення,  де буде зазначено дату, час і місце проведення НМТ.   </vt:lpstr>
      <vt:lpstr>Мова тестів  Тести складаються українською мовою  Пункти проведення   Тестування відбуватиметься в спеціально обладнаних комп’ютерних аудиторіях закладів освіти — тимчасових екзаменаційних центрах (ТЕЦ), які буде створено не лише в Україні, а й у деяких інших країнах. Перелік таких країн буде оголошено згодом</vt:lpstr>
      <vt:lpstr>Модель проведення НМТ  Модель проведення передбачає, що учасник / учасниця всі чотири предметних тести проходитиме в один день у два етапи: перший етап (120 хвилин) — виконання завдань з української мови та математики, другий етап (120 хвилин) — виконання завдань з історії України та навчального предмета на вибір.  Після завершення виконання всіх завдань НМТ кожен учасник / кожна учасниця отримає інформацію про кількість набраних ним / нею тестових балів за кожний блок. Для конкурсного відбору використовуватимуться результати з кожного предмета, переведені в шкалу 100–200 балів. Таблиці переведення балів у шкалу 100–200 Міністерство освіти і науки України затвердить завчасно. Отже, одразу після тестування учасник / учасниця знатиме не тільки кількість набраних ним / нею тестових балів, а й зможе зорієнтуватися в тому, якими є його / її результати для вступу. Для всіх спеціальностей буде встановлено коефіцієнти до результатів за кожний блок НМТ. Інформація про значення цих коефіцієнтів міститиметься в Порядку прийому на навчання для здобуття вищої освіти у 2025 році.</vt:lpstr>
      <vt:lpstr>Оголошення результатів  Інформацію про результати основних сесій НМТ за шкалою 100–200 балів буде розміщено в персональних кабінетах учасників до 4 липня, додаткових – до 30 липня.     https://dneprtest.dp.ua/nmt-zno/zagalna-informacziya/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Лахута</dc:creator>
  <cp:lastModifiedBy>Елена Лахута</cp:lastModifiedBy>
  <cp:revision>2</cp:revision>
  <dcterms:created xsi:type="dcterms:W3CDTF">2024-12-09T13:29:47Z</dcterms:created>
  <dcterms:modified xsi:type="dcterms:W3CDTF">2025-01-13T09:26:47Z</dcterms:modified>
</cp:coreProperties>
</file>